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483" autoAdjust="0"/>
  </p:normalViewPr>
  <p:slideViewPr>
    <p:cSldViewPr snapToGrid="0">
      <p:cViewPr varScale="1">
        <p:scale>
          <a:sx n="73" d="100"/>
          <a:sy n="73" d="100"/>
        </p:scale>
        <p:origin x="104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6938242-8820-4DF5-AC3A-A4EFFB3DFE56}" type="doc">
      <dgm:prSet loTypeId="urn:microsoft.com/office/officeart/2024/layout/MeetTheTeam" loCatId="meettheteam" qsTypeId="urn:microsoft.com/office/officeart/2005/8/quickstyle/simple1" qsCatId="simple" csTypeId="urn:microsoft.com/office/officeart/2005/8/colors/accent1_2" csCatId="accent1" phldr="1"/>
      <dgm:spPr/>
      <dgm:t>
        <a:bodyPr/>
        <a:lstStyle/>
        <a:p>
          <a:endParaRPr lang="it-IT"/>
        </a:p>
      </dgm:t>
    </dgm:pt>
    <dgm:pt modelId="{0824066D-BCD0-4302-BECE-0D2A87C9E5B0}">
      <dgm:prSet phldrT="Name" phldr="0" custT="1"/>
      <dgm:spPr/>
      <dgm:t>
        <a:bodyPr/>
        <a:lstStyle/>
        <a:p>
          <a:pPr>
            <a:defRPr b="1"/>
          </a:pPr>
          <a:r>
            <a:rPr lang="it-IT" sz="1400" b="1" kern="1200" dirty="0">
              <a:solidFill>
                <a:prstClr val="black">
                  <a:hueOff val="0"/>
                  <a:satOff val="0"/>
                  <a:lumOff val="0"/>
                  <a:alphaOff val="0"/>
                </a:prstClr>
              </a:solidFill>
              <a:latin typeface="Lucida Bright" panose="02040602050505020304" pitchFamily="18" charset="0"/>
              <a:ea typeface="+mn-ea"/>
              <a:cs typeface="+mn-cs"/>
            </a:rPr>
            <a:t>ALTA CASISTICA </a:t>
          </a:r>
        </a:p>
      </dgm:t>
    </dgm:pt>
    <dgm:pt modelId="{88B971D9-8B1E-4026-869A-1B490C6B27DE}" type="parTrans" cxnId="{A373D73D-FCAD-4345-8ED4-0209C99182CC}">
      <dgm:prSet/>
      <dgm:spPr/>
      <dgm:t>
        <a:bodyPr/>
        <a:lstStyle/>
        <a:p>
          <a:endParaRPr lang="it-IT"/>
        </a:p>
      </dgm:t>
    </dgm:pt>
    <dgm:pt modelId="{4041218F-B2E9-4E19-8F78-9FCE82565619}" type="sibTrans" cxnId="{A373D73D-FCAD-4345-8ED4-0209C99182CC}">
      <dgm:prSet/>
      <dgm:spPr/>
      <dgm:t>
        <a:bodyPr/>
        <a:lstStyle/>
        <a:p>
          <a:endParaRPr lang="it-IT"/>
        </a:p>
      </dgm:t>
    </dgm:pt>
    <dgm:pt modelId="{6251490C-CD1F-4A94-997C-BD7BC397ADE0}">
      <dgm:prSet phldrT="Name" phldr="0"/>
      <dgm:spPr/>
      <dgm:t>
        <a:bodyPr/>
        <a:lstStyle/>
        <a:p>
          <a:pPr>
            <a:defRPr b="1"/>
          </a:pPr>
          <a:r>
            <a:rPr lang="it-IT" dirty="0">
              <a:latin typeface="Lucida Bright" panose="02040602050505020304" pitchFamily="18" charset="0"/>
            </a:rPr>
            <a:t>EQUIPE MULTIDISCIPLINARE </a:t>
          </a:r>
        </a:p>
      </dgm:t>
    </dgm:pt>
    <dgm:pt modelId="{B2891D0C-2969-4E8A-AD1E-1D4DB49A2CFB}" type="parTrans" cxnId="{20EB362D-A337-430B-975F-9A47D137980E}">
      <dgm:prSet/>
      <dgm:spPr/>
      <dgm:t>
        <a:bodyPr/>
        <a:lstStyle/>
        <a:p>
          <a:endParaRPr lang="it-IT"/>
        </a:p>
      </dgm:t>
    </dgm:pt>
    <dgm:pt modelId="{239162C5-85AE-477F-AB0A-0667A3623BB3}" type="sibTrans" cxnId="{20EB362D-A337-430B-975F-9A47D137980E}">
      <dgm:prSet/>
      <dgm:spPr/>
      <dgm:t>
        <a:bodyPr/>
        <a:lstStyle/>
        <a:p>
          <a:endParaRPr lang="it-IT"/>
        </a:p>
      </dgm:t>
    </dgm:pt>
    <dgm:pt modelId="{C478E2FA-8ACF-42B9-B89B-C21B16871829}">
      <dgm:prSet phldrT="Name" phldr="0"/>
      <dgm:spPr/>
      <dgm:t>
        <a:bodyPr/>
        <a:lstStyle/>
        <a:p>
          <a:pPr>
            <a:defRPr b="1"/>
          </a:pPr>
          <a:r>
            <a:rPr lang="it-IT" dirty="0">
              <a:latin typeface="Lucida Bright" panose="02040602050505020304" pitchFamily="18" charset="0"/>
            </a:rPr>
            <a:t>CONTINUITÀ ASSISTENZIALE</a:t>
          </a:r>
          <a:r>
            <a:rPr lang="it-IT" dirty="0"/>
            <a:t> </a:t>
          </a:r>
        </a:p>
      </dgm:t>
    </dgm:pt>
    <dgm:pt modelId="{9DBD1286-9034-4F8D-B24D-328BB04070F9}" type="parTrans" cxnId="{D7579F29-F948-4902-8FBB-068BFAE1371A}">
      <dgm:prSet/>
      <dgm:spPr/>
      <dgm:t>
        <a:bodyPr/>
        <a:lstStyle/>
        <a:p>
          <a:endParaRPr lang="it-IT"/>
        </a:p>
      </dgm:t>
    </dgm:pt>
    <dgm:pt modelId="{BFD49BCE-7950-4B4A-8696-7CD73F7DB003}" type="sibTrans" cxnId="{D7579F29-F948-4902-8FBB-068BFAE1371A}">
      <dgm:prSet/>
      <dgm:spPr/>
      <dgm:t>
        <a:bodyPr/>
        <a:lstStyle/>
        <a:p>
          <a:endParaRPr lang="it-IT"/>
        </a:p>
      </dgm:t>
    </dgm:pt>
    <dgm:pt modelId="{69E99204-8404-4DA7-9CC6-9121339763B1}" type="pres">
      <dgm:prSet presAssocID="{36938242-8820-4DF5-AC3A-A4EFFB3DFE56}" presName="root" presStyleCnt="0">
        <dgm:presLayoutVars>
          <dgm:dir/>
          <dgm:resizeHandles val="exact"/>
        </dgm:presLayoutVars>
      </dgm:prSet>
      <dgm:spPr/>
    </dgm:pt>
    <dgm:pt modelId="{7A4B43CE-BB8A-4C63-824B-2CB75EBF0645}" type="pres">
      <dgm:prSet presAssocID="{0824066D-BCD0-4302-BECE-0D2A87C9E5B0}" presName="compNode" presStyleCnt="0"/>
      <dgm:spPr/>
    </dgm:pt>
    <dgm:pt modelId="{19BE20B3-9BE5-43AB-96D9-BB068EB8A3BB}" type="pres">
      <dgm:prSet presAssocID="{0824066D-BCD0-4302-BECE-0D2A87C9E5B0}" presName="photoCircle" presStyleLbl="fgImgPlace1" presStyleIdx="0" presStyleCnt="3"/>
      <dgm:spPr>
        <a:blipFill rotWithShape="1">
          <a:blip xmlns:r="http://schemas.openxmlformats.org/officeDocument/2006/relationships" r:embed="rId1"/>
          <a:srcRect/>
          <a:stretch>
            <a:fillRect t="-25000" b="-25000"/>
          </a:stretch>
        </a:blipFill>
      </dgm:spPr>
    </dgm:pt>
    <dgm:pt modelId="{D089617E-EC33-4AEB-B800-EB84DFF068B8}" type="pres">
      <dgm:prSet presAssocID="{0824066D-BCD0-4302-BECE-0D2A87C9E5B0}" presName="spacer" presStyleCnt="0"/>
      <dgm:spPr/>
    </dgm:pt>
    <dgm:pt modelId="{B9359930-004C-4E3B-A9C4-D41682A04037}" type="pres">
      <dgm:prSet presAssocID="{0824066D-BCD0-4302-BECE-0D2A87C9E5B0}" presName="nameText" presStyleLbl="revTx" presStyleIdx="0" presStyleCnt="6">
        <dgm:presLayoutVars>
          <dgm:chMax val="1"/>
          <dgm:chPref val="1"/>
        </dgm:presLayoutVars>
      </dgm:prSet>
      <dgm:spPr/>
    </dgm:pt>
    <dgm:pt modelId="{21721223-BE68-4FC4-94FD-72E3666F3894}" type="pres">
      <dgm:prSet presAssocID="{0824066D-BCD0-4302-BECE-0D2A87C9E5B0}" presName="roleText" presStyleLbl="revTx" presStyleIdx="1" presStyleCnt="6">
        <dgm:presLayoutVars>
          <dgm:chMax val="0"/>
        </dgm:presLayoutVars>
      </dgm:prSet>
      <dgm:spPr/>
    </dgm:pt>
    <dgm:pt modelId="{4C275BC0-B9EE-4D29-9342-403BA2D1848B}" type="pres">
      <dgm:prSet presAssocID="{4041218F-B2E9-4E19-8F78-9FCE82565619}" presName="sibTrans" presStyleCnt="0"/>
      <dgm:spPr/>
    </dgm:pt>
    <dgm:pt modelId="{99ECD723-A05D-4774-AEEC-1C40CB547AFE}" type="pres">
      <dgm:prSet presAssocID="{6251490C-CD1F-4A94-997C-BD7BC397ADE0}" presName="compNode" presStyleCnt="0"/>
      <dgm:spPr/>
    </dgm:pt>
    <dgm:pt modelId="{5BF3BA7E-FDA8-4B49-B78F-E402234F5FA5}" type="pres">
      <dgm:prSet presAssocID="{6251490C-CD1F-4A94-997C-BD7BC397ADE0}" presName="photoCircle" presStyleLbl="fgImgPlace1" presStyleIdx="1" presStyleCnt="3"/>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F9EBC773-5776-445A-8E79-97A18C8AE053}" type="pres">
      <dgm:prSet presAssocID="{6251490C-CD1F-4A94-997C-BD7BC397ADE0}" presName="spacer" presStyleCnt="0"/>
      <dgm:spPr/>
    </dgm:pt>
    <dgm:pt modelId="{44BB5614-B3B0-4D02-AD58-77A5BF84C3F6}" type="pres">
      <dgm:prSet presAssocID="{6251490C-CD1F-4A94-997C-BD7BC397ADE0}" presName="nameText" presStyleLbl="revTx" presStyleIdx="2" presStyleCnt="6">
        <dgm:presLayoutVars>
          <dgm:chMax val="1"/>
          <dgm:chPref val="1"/>
        </dgm:presLayoutVars>
      </dgm:prSet>
      <dgm:spPr/>
    </dgm:pt>
    <dgm:pt modelId="{F14860EF-C7EF-41AB-872B-25D5089ED53C}" type="pres">
      <dgm:prSet presAssocID="{6251490C-CD1F-4A94-997C-BD7BC397ADE0}" presName="roleText" presStyleLbl="revTx" presStyleIdx="3" presStyleCnt="6">
        <dgm:presLayoutVars>
          <dgm:chMax val="0"/>
        </dgm:presLayoutVars>
      </dgm:prSet>
      <dgm:spPr/>
    </dgm:pt>
    <dgm:pt modelId="{3C70C8E1-ACF0-434F-B6C0-CF16D6283C79}" type="pres">
      <dgm:prSet presAssocID="{239162C5-85AE-477F-AB0A-0667A3623BB3}" presName="sibTrans" presStyleCnt="0"/>
      <dgm:spPr/>
    </dgm:pt>
    <dgm:pt modelId="{9CDE7CEE-1D72-4592-B519-06F3A96FDF9F}" type="pres">
      <dgm:prSet presAssocID="{C478E2FA-8ACF-42B9-B89B-C21B16871829}" presName="compNode" presStyleCnt="0"/>
      <dgm:spPr/>
    </dgm:pt>
    <dgm:pt modelId="{98BDD756-E748-4177-936A-7E8E413B434E}" type="pres">
      <dgm:prSet presAssocID="{C478E2FA-8ACF-42B9-B89B-C21B16871829}" presName="photoCircle" presStyleLbl="fgImgPlace1" presStyleIdx="2" presStyleCnt="3" custLinFactNeighborX="779" custLinFactNeighborY="2379"/>
      <dgm:spPr>
        <a:blipFill rotWithShape="1">
          <a:blip xmlns:r="http://schemas.openxmlformats.org/officeDocument/2006/relationships" r:embed="rId3"/>
          <a:srcRect/>
          <a:stretch>
            <a:fillRect t="-17000" b="-17000"/>
          </a:stretch>
        </a:blipFill>
      </dgm:spPr>
    </dgm:pt>
    <dgm:pt modelId="{4BEA4644-F558-43F2-A79E-937CB180D4F6}" type="pres">
      <dgm:prSet presAssocID="{C478E2FA-8ACF-42B9-B89B-C21B16871829}" presName="spacer" presStyleCnt="0"/>
      <dgm:spPr/>
    </dgm:pt>
    <dgm:pt modelId="{CC643942-775A-4414-8C95-ED5D26E0ADCF}" type="pres">
      <dgm:prSet presAssocID="{C478E2FA-8ACF-42B9-B89B-C21B16871829}" presName="nameText" presStyleLbl="revTx" presStyleIdx="4" presStyleCnt="6">
        <dgm:presLayoutVars>
          <dgm:chMax val="1"/>
          <dgm:chPref val="1"/>
        </dgm:presLayoutVars>
      </dgm:prSet>
      <dgm:spPr/>
    </dgm:pt>
    <dgm:pt modelId="{CE77F261-9FE2-4F74-858D-5840BE36E28B}" type="pres">
      <dgm:prSet presAssocID="{C478E2FA-8ACF-42B9-B89B-C21B16871829}" presName="roleText" presStyleLbl="revTx" presStyleIdx="5" presStyleCnt="6">
        <dgm:presLayoutVars>
          <dgm:chMax val="0"/>
        </dgm:presLayoutVars>
      </dgm:prSet>
      <dgm:spPr/>
    </dgm:pt>
  </dgm:ptLst>
  <dgm:cxnLst>
    <dgm:cxn modelId="{D7579F29-F948-4902-8FBB-068BFAE1371A}" srcId="{36938242-8820-4DF5-AC3A-A4EFFB3DFE56}" destId="{C478E2FA-8ACF-42B9-B89B-C21B16871829}" srcOrd="2" destOrd="0" parTransId="{9DBD1286-9034-4F8D-B24D-328BB04070F9}" sibTransId="{BFD49BCE-7950-4B4A-8696-7CD73F7DB003}"/>
    <dgm:cxn modelId="{20EB362D-A337-430B-975F-9A47D137980E}" srcId="{36938242-8820-4DF5-AC3A-A4EFFB3DFE56}" destId="{6251490C-CD1F-4A94-997C-BD7BC397ADE0}" srcOrd="1" destOrd="0" parTransId="{B2891D0C-2969-4E8A-AD1E-1D4DB49A2CFB}" sibTransId="{239162C5-85AE-477F-AB0A-0667A3623BB3}"/>
    <dgm:cxn modelId="{A373D73D-FCAD-4345-8ED4-0209C99182CC}" srcId="{36938242-8820-4DF5-AC3A-A4EFFB3DFE56}" destId="{0824066D-BCD0-4302-BECE-0D2A87C9E5B0}" srcOrd="0" destOrd="0" parTransId="{88B971D9-8B1E-4026-869A-1B490C6B27DE}" sibTransId="{4041218F-B2E9-4E19-8F78-9FCE82565619}"/>
    <dgm:cxn modelId="{D81AD75C-4A71-46DA-8A64-54422907229B}" type="presOf" srcId="{0824066D-BCD0-4302-BECE-0D2A87C9E5B0}" destId="{B9359930-004C-4E3B-A9C4-D41682A04037}" srcOrd="0" destOrd="0" presId="urn:microsoft.com/office/officeart/2024/layout/MeetTheTeam"/>
    <dgm:cxn modelId="{1306B94A-7298-4C1C-9882-A7BA439D590A}" type="presOf" srcId="{6251490C-CD1F-4A94-997C-BD7BC397ADE0}" destId="{44BB5614-B3B0-4D02-AD58-77A5BF84C3F6}" srcOrd="0" destOrd="0" presId="urn:microsoft.com/office/officeart/2024/layout/MeetTheTeam"/>
    <dgm:cxn modelId="{8C599E7F-CCE2-419F-8535-A39F5FE55920}" type="presOf" srcId="{36938242-8820-4DF5-AC3A-A4EFFB3DFE56}" destId="{69E99204-8404-4DA7-9CC6-9121339763B1}" srcOrd="0" destOrd="0" presId="urn:microsoft.com/office/officeart/2024/layout/MeetTheTeam"/>
    <dgm:cxn modelId="{CC83B6D5-8E22-4A84-93CA-957B6026275B}" type="presOf" srcId="{C478E2FA-8ACF-42B9-B89B-C21B16871829}" destId="{CC643942-775A-4414-8C95-ED5D26E0ADCF}" srcOrd="0" destOrd="0" presId="urn:microsoft.com/office/officeart/2024/layout/MeetTheTeam"/>
    <dgm:cxn modelId="{4381B705-1D32-4119-8180-59CDFC1380EA}" type="presParOf" srcId="{69E99204-8404-4DA7-9CC6-9121339763B1}" destId="{7A4B43CE-BB8A-4C63-824B-2CB75EBF0645}" srcOrd="0" destOrd="0" presId="urn:microsoft.com/office/officeart/2024/layout/MeetTheTeam"/>
    <dgm:cxn modelId="{5C2D9CAE-800F-4310-BCA5-69969969BDEB}" type="presParOf" srcId="{7A4B43CE-BB8A-4C63-824B-2CB75EBF0645}" destId="{19BE20B3-9BE5-43AB-96D9-BB068EB8A3BB}" srcOrd="0" destOrd="0" presId="urn:microsoft.com/office/officeart/2024/layout/MeetTheTeam"/>
    <dgm:cxn modelId="{5935078A-1A28-4D51-AD67-DB9A82DAE844}" type="presParOf" srcId="{7A4B43CE-BB8A-4C63-824B-2CB75EBF0645}" destId="{D089617E-EC33-4AEB-B800-EB84DFF068B8}" srcOrd="1" destOrd="0" presId="urn:microsoft.com/office/officeart/2024/layout/MeetTheTeam"/>
    <dgm:cxn modelId="{965543DC-AD65-47BF-82EA-E3241AB1EE15}" type="presParOf" srcId="{7A4B43CE-BB8A-4C63-824B-2CB75EBF0645}" destId="{B9359930-004C-4E3B-A9C4-D41682A04037}" srcOrd="2" destOrd="0" presId="urn:microsoft.com/office/officeart/2024/layout/MeetTheTeam"/>
    <dgm:cxn modelId="{A20D63F3-BF0E-47AD-BCC7-6B8B4C104541}" type="presParOf" srcId="{7A4B43CE-BB8A-4C63-824B-2CB75EBF0645}" destId="{21721223-BE68-4FC4-94FD-72E3666F3894}" srcOrd="3" destOrd="0" presId="urn:microsoft.com/office/officeart/2024/layout/MeetTheTeam"/>
    <dgm:cxn modelId="{2C6EC1DE-A854-4748-B993-D85D62BAC5D4}" type="presParOf" srcId="{69E99204-8404-4DA7-9CC6-9121339763B1}" destId="{4C275BC0-B9EE-4D29-9342-403BA2D1848B}" srcOrd="1" destOrd="0" presId="urn:microsoft.com/office/officeart/2024/layout/MeetTheTeam"/>
    <dgm:cxn modelId="{15E64FFC-21A1-4587-B083-4EBDF891AA2E}" type="presParOf" srcId="{69E99204-8404-4DA7-9CC6-9121339763B1}" destId="{99ECD723-A05D-4774-AEEC-1C40CB547AFE}" srcOrd="2" destOrd="0" presId="urn:microsoft.com/office/officeart/2024/layout/MeetTheTeam"/>
    <dgm:cxn modelId="{BA7E1B04-3626-4554-8F42-DCAD46A9BF6A}" type="presParOf" srcId="{99ECD723-A05D-4774-AEEC-1C40CB547AFE}" destId="{5BF3BA7E-FDA8-4B49-B78F-E402234F5FA5}" srcOrd="0" destOrd="0" presId="urn:microsoft.com/office/officeart/2024/layout/MeetTheTeam"/>
    <dgm:cxn modelId="{D04C3501-C235-4F22-98B7-9881A3EB1398}" type="presParOf" srcId="{99ECD723-A05D-4774-AEEC-1C40CB547AFE}" destId="{F9EBC773-5776-445A-8E79-97A18C8AE053}" srcOrd="1" destOrd="0" presId="urn:microsoft.com/office/officeart/2024/layout/MeetTheTeam"/>
    <dgm:cxn modelId="{92563714-3A56-416F-8EC3-3ED485D13F94}" type="presParOf" srcId="{99ECD723-A05D-4774-AEEC-1C40CB547AFE}" destId="{44BB5614-B3B0-4D02-AD58-77A5BF84C3F6}" srcOrd="2" destOrd="0" presId="urn:microsoft.com/office/officeart/2024/layout/MeetTheTeam"/>
    <dgm:cxn modelId="{30FE9295-C003-4C92-A56B-DC6A9849A868}" type="presParOf" srcId="{99ECD723-A05D-4774-AEEC-1C40CB547AFE}" destId="{F14860EF-C7EF-41AB-872B-25D5089ED53C}" srcOrd="3" destOrd="0" presId="urn:microsoft.com/office/officeart/2024/layout/MeetTheTeam"/>
    <dgm:cxn modelId="{C5F50F56-C0EA-4DA1-A8B1-CA7C38F5B1FB}" type="presParOf" srcId="{69E99204-8404-4DA7-9CC6-9121339763B1}" destId="{3C70C8E1-ACF0-434F-B6C0-CF16D6283C79}" srcOrd="3" destOrd="0" presId="urn:microsoft.com/office/officeart/2024/layout/MeetTheTeam"/>
    <dgm:cxn modelId="{D42BA27D-31CF-410A-A241-25FF60991EE3}" type="presParOf" srcId="{69E99204-8404-4DA7-9CC6-9121339763B1}" destId="{9CDE7CEE-1D72-4592-B519-06F3A96FDF9F}" srcOrd="4" destOrd="0" presId="urn:microsoft.com/office/officeart/2024/layout/MeetTheTeam"/>
    <dgm:cxn modelId="{CDEE038C-225C-4501-B252-AE1ECDD3ACD3}" type="presParOf" srcId="{9CDE7CEE-1D72-4592-B519-06F3A96FDF9F}" destId="{98BDD756-E748-4177-936A-7E8E413B434E}" srcOrd="0" destOrd="0" presId="urn:microsoft.com/office/officeart/2024/layout/MeetTheTeam"/>
    <dgm:cxn modelId="{6E5F7F0B-DA52-49C3-BBF7-423EDF78521C}" type="presParOf" srcId="{9CDE7CEE-1D72-4592-B519-06F3A96FDF9F}" destId="{4BEA4644-F558-43F2-A79E-937CB180D4F6}" srcOrd="1" destOrd="0" presId="urn:microsoft.com/office/officeart/2024/layout/MeetTheTeam"/>
    <dgm:cxn modelId="{51208E7A-A646-4837-BFF2-147C0A009C64}" type="presParOf" srcId="{9CDE7CEE-1D72-4592-B519-06F3A96FDF9F}" destId="{CC643942-775A-4414-8C95-ED5D26E0ADCF}" srcOrd="2" destOrd="0" presId="urn:microsoft.com/office/officeart/2024/layout/MeetTheTeam"/>
    <dgm:cxn modelId="{16D90B16-813B-45B7-A5FA-8D8F90CD2945}" type="presParOf" srcId="{9CDE7CEE-1D72-4592-B519-06F3A96FDF9F}" destId="{CE77F261-9FE2-4F74-858D-5840BE36E28B}" srcOrd="3" destOrd="0" presId="urn:microsoft.com/office/officeart/2024/layout/MeetTheTeam"/>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E20B3-9BE5-43AB-96D9-BB068EB8A3BB}">
      <dsp:nvSpPr>
        <dsp:cNvPr id="0" name=""/>
        <dsp:cNvSpPr/>
      </dsp:nvSpPr>
      <dsp:spPr>
        <a:xfrm>
          <a:off x="169807" y="541906"/>
          <a:ext cx="1732500" cy="1732500"/>
        </a:xfrm>
        <a:prstGeom prst="ellipse">
          <a:avLst/>
        </a:prstGeom>
        <a:blipFill rotWithShape="1">
          <a:blip xmlns:r="http://schemas.openxmlformats.org/officeDocument/2006/relationships" r:embed="rId1"/>
          <a:srcRect/>
          <a:stretch>
            <a:fillRect t="-25000" b="-25000"/>
          </a:stretch>
        </a:blipFill>
        <a:ln w="12700" cap="flat" cmpd="sng" algn="ctr">
          <a:prstDash val="solid"/>
          <a:miter lim="800000"/>
        </a:ln>
        <a:effectLst/>
      </dsp:spPr>
      <dsp:style>
        <a:lnRef idx="2">
          <a:scrgbClr r="0" g="0" b="0"/>
        </a:lnRef>
        <a:fillRef idx="1">
          <a:scrgbClr r="0" g="0" b="0"/>
        </a:fillRef>
        <a:effectRef idx="0">
          <a:scrgbClr r="0" g="0" b="0"/>
        </a:effectRef>
        <a:fontRef idx="minor"/>
      </dsp:style>
    </dsp:sp>
    <dsp:sp modelId="{B9359930-004C-4E3B-A9C4-D41682A04037}">
      <dsp:nvSpPr>
        <dsp:cNvPr id="0" name=""/>
        <dsp:cNvSpPr/>
      </dsp:nvSpPr>
      <dsp:spPr>
        <a:xfrm>
          <a:off x="100901" y="2374813"/>
          <a:ext cx="1870312"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it-IT" sz="1400" b="1" kern="1200" dirty="0">
              <a:solidFill>
                <a:prstClr val="black">
                  <a:hueOff val="0"/>
                  <a:satOff val="0"/>
                  <a:lumOff val="0"/>
                  <a:alphaOff val="0"/>
                </a:prstClr>
              </a:solidFill>
              <a:latin typeface="Lucida Bright" panose="02040602050505020304" pitchFamily="18" charset="0"/>
              <a:ea typeface="+mn-ea"/>
              <a:cs typeface="+mn-cs"/>
            </a:rPr>
            <a:t>ALTA CASISTICA </a:t>
          </a:r>
        </a:p>
      </dsp:txBody>
      <dsp:txXfrm>
        <a:off x="100901" y="2374813"/>
        <a:ext cx="1870312" cy="324000"/>
      </dsp:txXfrm>
    </dsp:sp>
    <dsp:sp modelId="{21721223-BE68-4FC4-94FD-72E3666F3894}">
      <dsp:nvSpPr>
        <dsp:cNvPr id="0" name=""/>
        <dsp:cNvSpPr/>
      </dsp:nvSpPr>
      <dsp:spPr>
        <a:xfrm>
          <a:off x="100901" y="2698813"/>
          <a:ext cx="1870312" cy="270000"/>
        </a:xfrm>
        <a:prstGeom prst="rect">
          <a:avLst/>
        </a:prstGeom>
        <a:noFill/>
        <a:ln>
          <a:noFill/>
        </a:ln>
        <a:effectLst/>
      </dsp:spPr>
      <dsp:style>
        <a:lnRef idx="0">
          <a:scrgbClr r="0" g="0" b="0"/>
        </a:lnRef>
        <a:fillRef idx="0">
          <a:scrgbClr r="0" g="0" b="0"/>
        </a:fillRef>
        <a:effectRef idx="0">
          <a:scrgbClr r="0" g="0" b="0"/>
        </a:effectRef>
        <a:fontRef idx="minor"/>
      </dsp:style>
    </dsp:sp>
    <dsp:sp modelId="{5BF3BA7E-FDA8-4B49-B78F-E402234F5FA5}">
      <dsp:nvSpPr>
        <dsp:cNvPr id="0" name=""/>
        <dsp:cNvSpPr/>
      </dsp:nvSpPr>
      <dsp:spPr>
        <a:xfrm>
          <a:off x="2213370" y="541906"/>
          <a:ext cx="1732500" cy="1732500"/>
        </a:xfrm>
        <a:prstGeom prst="ellipse">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12700" cap="flat" cmpd="sng" algn="ctr">
          <a:prstDash val="solid"/>
          <a:miter lim="800000"/>
        </a:ln>
        <a:effectLst/>
      </dsp:spPr>
      <dsp:style>
        <a:lnRef idx="2">
          <a:scrgbClr r="0" g="0" b="0"/>
        </a:lnRef>
        <a:fillRef idx="1">
          <a:scrgbClr r="0" g="0" b="0"/>
        </a:fillRef>
        <a:effectRef idx="0">
          <a:scrgbClr r="0" g="0" b="0"/>
        </a:effectRef>
        <a:fontRef idx="minor"/>
      </dsp:style>
    </dsp:sp>
    <dsp:sp modelId="{44BB5614-B3B0-4D02-AD58-77A5BF84C3F6}">
      <dsp:nvSpPr>
        <dsp:cNvPr id="0" name=""/>
        <dsp:cNvSpPr/>
      </dsp:nvSpPr>
      <dsp:spPr>
        <a:xfrm>
          <a:off x="2144463" y="2374813"/>
          <a:ext cx="1870312"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b="1"/>
          </a:pPr>
          <a:r>
            <a:rPr lang="it-IT" sz="1100" kern="1200" dirty="0">
              <a:latin typeface="Lucida Bright" panose="02040602050505020304" pitchFamily="18" charset="0"/>
            </a:rPr>
            <a:t>EQUIPE MULTIDISCIPLINARE </a:t>
          </a:r>
        </a:p>
      </dsp:txBody>
      <dsp:txXfrm>
        <a:off x="2144463" y="2374813"/>
        <a:ext cx="1870312" cy="324000"/>
      </dsp:txXfrm>
    </dsp:sp>
    <dsp:sp modelId="{F14860EF-C7EF-41AB-872B-25D5089ED53C}">
      <dsp:nvSpPr>
        <dsp:cNvPr id="0" name=""/>
        <dsp:cNvSpPr/>
      </dsp:nvSpPr>
      <dsp:spPr>
        <a:xfrm>
          <a:off x="2144463" y="2698813"/>
          <a:ext cx="1870312" cy="270000"/>
        </a:xfrm>
        <a:prstGeom prst="rect">
          <a:avLst/>
        </a:prstGeom>
        <a:noFill/>
        <a:ln>
          <a:noFill/>
        </a:ln>
        <a:effectLst/>
      </dsp:spPr>
      <dsp:style>
        <a:lnRef idx="0">
          <a:scrgbClr r="0" g="0" b="0"/>
        </a:lnRef>
        <a:fillRef idx="0">
          <a:scrgbClr r="0" g="0" b="0"/>
        </a:fillRef>
        <a:effectRef idx="0">
          <a:scrgbClr r="0" g="0" b="0"/>
        </a:effectRef>
        <a:fontRef idx="minor"/>
      </dsp:style>
    </dsp:sp>
    <dsp:sp modelId="{98BDD756-E748-4177-936A-7E8E413B434E}">
      <dsp:nvSpPr>
        <dsp:cNvPr id="0" name=""/>
        <dsp:cNvSpPr/>
      </dsp:nvSpPr>
      <dsp:spPr>
        <a:xfrm>
          <a:off x="4270428" y="583123"/>
          <a:ext cx="1732500" cy="1732500"/>
        </a:xfrm>
        <a:prstGeom prst="ellipse">
          <a:avLst/>
        </a:prstGeom>
        <a:blipFill rotWithShape="1">
          <a:blip xmlns:r="http://schemas.openxmlformats.org/officeDocument/2006/relationships" r:embed="rId3"/>
          <a:srcRect/>
          <a:stretch>
            <a:fillRect t="-17000" b="-17000"/>
          </a:stretch>
        </a:blipFill>
        <a:ln w="12700" cap="flat" cmpd="sng" algn="ctr">
          <a:prstDash val="solid"/>
          <a:miter lim="800000"/>
        </a:ln>
        <a:effectLst/>
      </dsp:spPr>
      <dsp:style>
        <a:lnRef idx="2">
          <a:scrgbClr r="0" g="0" b="0"/>
        </a:lnRef>
        <a:fillRef idx="1">
          <a:scrgbClr r="0" g="0" b="0"/>
        </a:fillRef>
        <a:effectRef idx="0">
          <a:scrgbClr r="0" g="0" b="0"/>
        </a:effectRef>
        <a:fontRef idx="minor"/>
      </dsp:style>
    </dsp:sp>
    <dsp:sp modelId="{CC643942-775A-4414-8C95-ED5D26E0ADCF}">
      <dsp:nvSpPr>
        <dsp:cNvPr id="0" name=""/>
        <dsp:cNvSpPr/>
      </dsp:nvSpPr>
      <dsp:spPr>
        <a:xfrm>
          <a:off x="4188026" y="2374813"/>
          <a:ext cx="1870312"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b="1"/>
          </a:pPr>
          <a:r>
            <a:rPr lang="it-IT" sz="1100" kern="1200" dirty="0">
              <a:latin typeface="Lucida Bright" panose="02040602050505020304" pitchFamily="18" charset="0"/>
            </a:rPr>
            <a:t>CONTINUITÀ ASSISTENZIALE</a:t>
          </a:r>
          <a:r>
            <a:rPr lang="it-IT" sz="1100" kern="1200" dirty="0"/>
            <a:t> </a:t>
          </a:r>
        </a:p>
      </dsp:txBody>
      <dsp:txXfrm>
        <a:off x="4188026" y="2374813"/>
        <a:ext cx="1870312" cy="324000"/>
      </dsp:txXfrm>
    </dsp:sp>
    <dsp:sp modelId="{CE77F261-9FE2-4F74-858D-5840BE36E28B}">
      <dsp:nvSpPr>
        <dsp:cNvPr id="0" name=""/>
        <dsp:cNvSpPr/>
      </dsp:nvSpPr>
      <dsp:spPr>
        <a:xfrm>
          <a:off x="4188026" y="2698813"/>
          <a:ext cx="1870312" cy="270000"/>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24/layout/MeetTheTeam">
  <dgm:title val=""/>
  <dgm:desc val=""/>
  <dgm:catLst>
    <dgm:cat type="meettheteam" pri="100"/>
    <dgm:cat type="pictureconvert" pri="31000"/>
  </dgm:catLst>
  <dgm:sampData>
    <dgm:dataModel>
      <dgm:ptLst>
        <dgm:pt modelId="0" type="doc"/>
        <dgm:pt modelId="10">
          <dgm:prSet phldrT="Name" phldr="1"/>
        </dgm:pt>
        <dgm:pt modelId="11">
          <dgm:prSet phldrT="Role" phldr="1"/>
        </dgm:pt>
        <dgm:pt modelId="20">
          <dgm:prSet phldrT="Name" phldr="1"/>
        </dgm:pt>
        <dgm:pt modelId="21">
          <dgm:prSet phldrT="Role" phldr="1"/>
        </dgm:pt>
        <dgm:pt modelId="30">
          <dgm:prSet phldrT="Name" phldr="1"/>
        </dgm:pt>
        <dgm:pt modelId="31">
          <dgm:prSet phldrT="Role" phldr="1"/>
        </dgm:pt>
        <dgm:pt modelId="40">
          <dgm:prSet phldrT="Name" phldr="1"/>
        </dgm:pt>
        <dgm:pt modelId="41">
          <dgm:prSet phldrT="Role"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 modelId="106" srcId="0" destId="40" srcOrd="3" destOrd="0"/>
        <dgm:cxn modelId="107" srcId="40" destId="4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if>
      <dgm:if name="Name5" axis="ch" ptType="node" func="cnt" op="lte" val="3">
        <dgm:constrLst>
          <dgm:constr type="h" for="ch" forName="compNode" refType="h" fact="0.4"/>
          <dgm:constr type="w" for="ch" forName="compNode" val="100"/>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if>
      <dgm:if name="Name6" axis="ch" ptType="node" func="cnt" op="lte" val="4">
        <dgm:constrLst>
          <dgm:constr type="h" for="ch" forName="compNode" refType="h" fact="0.4"/>
          <dgm:constr type="w" for="ch" forName="compNode" refType="w"/>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if>
      <dgm:else name="Name7">
        <dgm:constrLst>
          <dgm:constr type="h" for="ch" forName="compNode" refType="h" fact="0.4"/>
          <dgm:constr type="w" for="ch" forName="compNode" refType="w"/>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photoCircle" refType="w" fact="0.88"/>
          <dgm:constr type="h" for="ch" forName="photoCircle" refType="w" refFor="ch" refForName="photoCircle"/>
          <dgm:constr type="t" for="ch" forName="photoCircle"/>
          <dgm:constr type="ctrX" for="ch" forName="photoCircle" refType="w" fact="0.5"/>
          <dgm:constr type="h" for="ch" forName="spacer" refType="w" fact="0.051"/>
          <dgm:constr type="w" for="ch" forName="spacer" refType="w"/>
          <dgm:constr type="l" for="ch" forName="spacer"/>
          <dgm:constr type="t" for="ch" forName="spacer" refType="b" refFor="ch" refForName="photoCircle"/>
          <dgm:constr type="h" for="ch" forName="nameText" val="9"/>
          <dgm:constr type="w" for="ch" forName="nameText" refType="w" fact="0.95"/>
          <dgm:constr type="ctrX" for="ch" forName="nameText" refType="w" fact="0.5"/>
          <dgm:constr type="t" for="ch" forName="nameText" refType="b" refFor="ch" refForName="spacer"/>
          <dgm:constr type="h" for="ch" forName="roleText" val="7.5"/>
          <dgm:constr type="w" for="ch" forName="roleText" refType="w" fact="0.95"/>
          <dgm:constr type="ctrX" for="ch" forName="roleText" refType="w" fact="0.5"/>
          <dgm:constr type="t" for="ch" forName="roleText" refType="b" refFor="ch" refForName="nameText"/>
        </dgm:constrLst>
        <dgm:ruleLst>
          <dgm:rule type="h" val="INF" fact="NaN" max="NaN"/>
        </dgm:ruleLst>
        <dgm:layoutNode name="photoCircle" styleLbl="fgImgPlace1">
          <dgm:alg type="sp"/>
          <dgm:shape xmlns:r="http://schemas.openxmlformats.org/officeDocument/2006/relationships" type="ellipse" r:blip="" blipPhldr="1">
            <dgm:adjLst/>
          </dgm:shape>
          <dgm:presOf/>
          <dgm:constrLst/>
          <dgm:ruleLst/>
        </dgm:layoutNode>
        <dgm:layoutNode name="spacer">
          <dgm:alg type="sp"/>
          <dgm:shape xmlns:r="http://schemas.openxmlformats.org/officeDocument/2006/relationships" r:blip="">
            <dgm:adjLst/>
          </dgm:shape>
          <dgm:presOf/>
          <dgm:constrLst/>
          <dgm:ruleLst/>
        </dgm:layoutNode>
        <dgm:layoutNode name="nameText" styleLbl="revTx">
          <dgm:varLst>
            <dgm:chMax val="1"/>
            <dgm:chPref val="1"/>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5" fact="NaN" max="NaN"/>
            <dgm:rule type="h" val="INF" fact="NaN" max="NaN"/>
          </dgm:ruleLst>
        </dgm:layoutNode>
        <dgm:layoutNode name="roleText" styleLbl="revTx">
          <dgm:varLst>
            <dgm:chMax val="0"/>
          </dgm:varLst>
          <dgm:alg type="tx">
            <dgm:param type="txAnchorVert" val="t"/>
            <dgm:param type="txAnchorHorzCh" val="ctr"/>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5"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defTabSz="914400">
              <a:lnSpc>
                <a:spcPct val="90000"/>
              </a:lnSpc>
            </a:pPr>
            <a:r>
              <a:rPr lang="it-IT" sz="6000" b="0" u="none" strike="noStrike">
                <a:solidFill>
                  <a:schemeClr val="dk1"/>
                </a:solidFill>
                <a:effectLst/>
                <a:uFillTx/>
                <a:latin typeface="Calibri Light"/>
              </a:rPr>
              <a:t>Fai clic per spostare la diapositiva</a:t>
            </a:r>
          </a:p>
        </p:txBody>
      </p:sp>
      <p:sp>
        <p:nvSpPr>
          <p:cNvPr id="61"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lgn="l">
              <a:buNone/>
            </a:pPr>
            <a:r>
              <a:rPr lang="it-IT" sz="2000" b="0" u="none" strike="noStrike">
                <a:solidFill>
                  <a:srgbClr val="000000"/>
                </a:solidFill>
                <a:effectLst/>
                <a:uFillTx/>
                <a:latin typeface="Arial"/>
              </a:rPr>
              <a:t>Fai clic per modificare il formato delle note</a:t>
            </a:r>
          </a:p>
        </p:txBody>
      </p:sp>
      <p:sp>
        <p:nvSpPr>
          <p:cNvPr id="62"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lgn="l">
              <a:buNone/>
            </a:pPr>
            <a:r>
              <a:rPr lang="it-IT" sz="1400" b="0" u="none" strike="noStrike">
                <a:solidFill>
                  <a:srgbClr val="000000"/>
                </a:solidFill>
                <a:effectLst/>
                <a:uFillTx/>
                <a:latin typeface="Times New Roman"/>
              </a:rPr>
              <a:t>&lt;intestazione&gt;</a:t>
            </a:r>
          </a:p>
        </p:txBody>
      </p:sp>
      <p:sp>
        <p:nvSpPr>
          <p:cNvPr id="63"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it-IT" sz="1400" b="0" u="none" strike="noStrike">
                <a:solidFill>
                  <a:srgbClr val="000000"/>
                </a:solidFill>
                <a:effectLst/>
                <a:uFillTx/>
                <a:latin typeface="Times New Roman"/>
              </a:defRPr>
            </a:lvl1pPr>
          </a:lstStyle>
          <a:p>
            <a:pPr indent="0" algn="r">
              <a:buNone/>
            </a:pPr>
            <a:r>
              <a:rPr lang="it-IT" sz="1400" b="0" u="none" strike="noStrike">
                <a:solidFill>
                  <a:srgbClr val="000000"/>
                </a:solidFill>
                <a:effectLst/>
                <a:uFillTx/>
                <a:latin typeface="Times New Roman"/>
              </a:rPr>
              <a:t>&lt;data/ora&gt;</a:t>
            </a:r>
          </a:p>
        </p:txBody>
      </p:sp>
      <p:sp>
        <p:nvSpPr>
          <p:cNvPr id="64"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&lt;piè di pagina&gt;</a:t>
            </a:r>
          </a:p>
        </p:txBody>
      </p:sp>
      <p:sp>
        <p:nvSpPr>
          <p:cNvPr id="65"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it-IT" sz="1400" b="0" u="none" strike="noStrike">
                <a:solidFill>
                  <a:srgbClr val="000000"/>
                </a:solidFill>
                <a:effectLst/>
                <a:uFillTx/>
                <a:latin typeface="Times New Roman"/>
              </a:defRPr>
            </a:lvl1pPr>
          </a:lstStyle>
          <a:p>
            <a:pPr indent="0" algn="r">
              <a:buNone/>
            </a:pPr>
            <a:fld id="{A604E7DE-47AA-4E88-808E-8F7C8DC923C7}" type="slidenum">
              <a:rPr lang="it-IT" sz="1400" b="0" u="none" strike="noStrike">
                <a:solidFill>
                  <a:srgbClr val="000000"/>
                </a:solidFill>
                <a:effectLst/>
                <a:uFillTx/>
                <a:latin typeface="Times New Roman"/>
              </a:rPr>
              <a:t>‹N›</a:t>
            </a:fld>
            <a:endParaRPr lang="it-IT"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noRot="1" noChangeAspect="1"/>
          </p:cNvSpPr>
          <p:nvPr>
            <p:ph type="sldImg"/>
          </p:nvPr>
        </p:nvSpPr>
        <p:spPr>
          <a:xfrm>
            <a:off x="685800" y="1143000"/>
            <a:ext cx="5486400" cy="3086100"/>
          </a:xfrm>
          <a:prstGeom prst="rect">
            <a:avLst/>
          </a:prstGeom>
          <a:ln w="0">
            <a:noFill/>
          </a:ln>
        </p:spPr>
      </p:sp>
      <p:sp>
        <p:nvSpPr>
          <p:cNvPr id="16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lnSpc>
                <a:spcPct val="100000"/>
              </a:lnSpc>
              <a:buNone/>
            </a:pPr>
            <a:r>
              <a:rPr lang="it-IT" sz="1200" b="0" u="none" strike="noStrike" dirty="0">
                <a:solidFill>
                  <a:srgbClr val="000000"/>
                </a:solidFill>
                <a:effectLst/>
                <a:uFillTx/>
                <a:latin typeface="Arial"/>
              </a:rPr>
              <a:t>Salve a tutti, con questa presentazione vi racconterò la mia esperienza da tirocinante di dietistica presso il centro di eccellenza del Pineta Grande </a:t>
            </a:r>
            <a:r>
              <a:rPr lang="it-IT" sz="1200" b="0" u="none" strike="noStrike" dirty="0" err="1">
                <a:solidFill>
                  <a:srgbClr val="000000"/>
                </a:solidFill>
                <a:effectLst/>
                <a:uFillTx/>
                <a:latin typeface="Arial"/>
              </a:rPr>
              <a:t>Hospita</a:t>
            </a:r>
            <a:r>
              <a:rPr lang="it-IT" sz="1200" b="0" u="none" strike="noStrike" dirty="0">
                <a:solidFill>
                  <a:srgbClr val="000000"/>
                </a:solidFill>
                <a:effectLst/>
                <a:uFillTx/>
                <a:latin typeface="Arial"/>
              </a:rPr>
              <a:t> </a:t>
            </a:r>
          </a:p>
        </p:txBody>
      </p:sp>
      <p:sp>
        <p:nvSpPr>
          <p:cNvPr id="162"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D36271CA-5801-4E18-8A7E-B1D10D25F789}" type="slidenum">
              <a:rPr lang="it-IT" sz="1200" b="0" u="none" strike="noStrike">
                <a:solidFill>
                  <a:srgbClr val="000000"/>
                </a:solidFill>
                <a:effectLst/>
                <a:uFillTx/>
                <a:latin typeface="Times New Roman"/>
              </a:rPr>
              <a:t>1</a:t>
            </a:fld>
            <a:endParaRPr lang="it-IT"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Ho conosciuto questa struttura attraverso il tirocinio per il mio corso di laurea in dietistica e ho scelto poi di continuare il tirocinio perché sapevo di aver avuto l’opportunità di confrontarmi con una realtà altamente specializzata, con un’alta casistica, e un equipe multidisciplinare specializzata e completamente dedicata al paziente bariatrico e con una continuità assistenziale importante. Ma solo giorno dopo giorno mi sono resa conto che quest’esperienza mi ha permesso di capire che tipo di dietista volessi diventare </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2</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343326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Ho conosciuto la chirurgia bariatrica attraverso un esame universitario chiamato chirurgia metabolica che mi ha permesso di conoscere le procedure bariatriche più comuni, le differenze e la classificazione tra gli interventi e le linee guida da seguire. Ma attraverso questo tirocinio mi sono resa conto che tutto questo da solo non basta</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3</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744435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Si perché all’università impariamo a conoscere le patologie tra cui l’Obesità attraverso dei numeri, </a:t>
            </a:r>
            <a:r>
              <a:rPr lang="it-IT" dirty="0" err="1"/>
              <a:t>deik</a:t>
            </a:r>
            <a:r>
              <a:rPr lang="it-IT" dirty="0"/>
              <a:t> dati clinici, dei criteri diagnostici, l’indice di massa corporea, la presenza o il rischio di comorbidità e le indicazioni al trattamento </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4</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566067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ma mi sono resa conto che tutto ciò non basta e che valutare solo la cartella clinica del paziente non è abbastanza. Dietro un paziente che prede la decisione di eseguire una procedura bariatrica c’è tutta la sua storia con delle paure, delle aspettative, innumerevoli tentativi falliti e soprattutto un forte desiderio di cambiare </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5</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752667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Frequentando i tirocini ho capito che tutto ciò indispensabilmente deve essere considerato, infatti prima e dopo di eseguire una procedura di questo tipo è necessario un percorso che accolga tutti i dubbi del paziente e che lo prepari a quello che verrà dopo e che accompagni nel post in tutte le fasi e le difficoltà che potrebbero esserci </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6</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98596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Così ho capito che tipo di dietista vorrei diventare: sicuramente una dietista con delle solide competenze, ma anche una dietista che sappia ascoltare ed empatizzare con il paziente in modo da adattare le indicazioni alla vita del paziente senza stravolgerla totalmente e poi anche una dietista che sappia che ogni confronto con un paziente è una </a:t>
            </a:r>
            <a:r>
              <a:rPr lang="it-IT" dirty="0" err="1"/>
              <a:t>resposabilità</a:t>
            </a:r>
            <a:r>
              <a:rPr lang="it-IT" dirty="0"/>
              <a:t>, perché ogni parola che viene detta può influire positivamente o negativamente sul suo percorso </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7</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4213083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PlaceHolder 1"/>
          <p:cNvSpPr>
            <a:spLocks noGrp="1" noRot="1" noChangeAspect="1"/>
          </p:cNvSpPr>
          <p:nvPr>
            <p:ph type="sldImg"/>
          </p:nvPr>
        </p:nvSpPr>
        <p:spPr>
          <a:xfrm>
            <a:off x="685800" y="1143000"/>
            <a:ext cx="5486400" cy="3086100"/>
          </a:xfrm>
          <a:prstGeom prst="rect">
            <a:avLst/>
          </a:prstGeom>
          <a:ln w="0">
            <a:noFill/>
          </a:ln>
        </p:spPr>
      </p:sp>
      <p:sp>
        <p:nvSpPr>
          <p:cNvPr id="16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it-IT" sz="1800" b="0" u="none" strike="noStrike" dirty="0">
                <a:solidFill>
                  <a:srgbClr val="000000"/>
                </a:solidFill>
                <a:effectLst/>
                <a:uFillTx/>
                <a:latin typeface="Arial"/>
              </a:rPr>
              <a:t>In questa slide ci sono alcune delle frasi che più mi colpiscono durante gli ambulatori e che mi hanno permesso di capire tutto ciò. La cosa che più mi emoziona ogni volta è che tutti quando ritornano negli incontri post-intervento parlano di rinascita con una luce diversa negli occhi </a:t>
            </a:r>
          </a:p>
        </p:txBody>
      </p:sp>
      <p:sp>
        <p:nvSpPr>
          <p:cNvPr id="165"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F49F574E-E991-4FB9-B3C1-2A755D9D73B9}" type="slidenum">
              <a:rPr lang="it-IT" sz="1200" b="0" u="none" strike="noStrike">
                <a:solidFill>
                  <a:srgbClr val="000000"/>
                </a:solidFill>
                <a:effectLst/>
                <a:uFillTx/>
                <a:latin typeface="Times New Roman"/>
              </a:rPr>
              <a:t>8</a:t>
            </a:fld>
            <a:endParaRPr lang="it-IT" sz="1200" b="0" u="none" strike="noStrike">
              <a:solidFill>
                <a:srgbClr val="000000"/>
              </a:solidFill>
              <a:effectLst/>
              <a:uFillTx/>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Quindi quello che mi porto a casa ogni giorno è sicuramente la complessità della patologia che in ogni paziente è complessa a modo suo; l’importanza dell’integrazione e di quanto il confronto tra professionisti possa influire </a:t>
            </a:r>
            <a:r>
              <a:rPr lang="it-IT" dirty="0" err="1"/>
              <a:t>positivamenete</a:t>
            </a:r>
            <a:r>
              <a:rPr lang="it-IT" dirty="0"/>
              <a:t> sul percorso e sulla riuscita dell’intervento e soprattutto la necessità di una crescita costante attraverso l’esperienza continua</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9</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093780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17488" y="812800"/>
            <a:ext cx="7124700" cy="4008438"/>
          </a:xfrm>
        </p:spPr>
      </p:sp>
      <p:sp>
        <p:nvSpPr>
          <p:cNvPr id="3" name="Segnaposto note 2"/>
          <p:cNvSpPr>
            <a:spLocks noGrp="1"/>
          </p:cNvSpPr>
          <p:nvPr>
            <p:ph type="body" idx="1"/>
          </p:nvPr>
        </p:nvSpPr>
        <p:spPr/>
        <p:txBody>
          <a:bodyPr/>
          <a:lstStyle/>
          <a:p>
            <a:r>
              <a:rPr lang="it-IT" dirty="0"/>
              <a:t>Infine concludo con questa slide un po’ più personale perché sento di ringraziare tutte le persone che hanno reso e rendono ogni giorno questo percorso così importante per me </a:t>
            </a:r>
          </a:p>
        </p:txBody>
      </p:sp>
      <p:sp>
        <p:nvSpPr>
          <p:cNvPr id="4" name="Segnaposto numero diapositiva 3"/>
          <p:cNvSpPr>
            <a:spLocks noGrp="1"/>
          </p:cNvSpPr>
          <p:nvPr>
            <p:ph type="sldNum" idx="36"/>
          </p:nvPr>
        </p:nvSpPr>
        <p:spPr/>
        <p:txBody>
          <a:bodyPr/>
          <a:lstStyle/>
          <a:p>
            <a:pPr indent="0" algn="r">
              <a:buNone/>
            </a:pPr>
            <a:fld id="{A604E7DE-47AA-4E88-808E-8F7C8DC923C7}" type="slidenum">
              <a:rPr lang="it-IT" sz="1400" b="0" u="none" strike="noStrike" smtClean="0">
                <a:solidFill>
                  <a:srgbClr val="000000"/>
                </a:solidFill>
                <a:effectLst/>
                <a:uFillTx/>
                <a:latin typeface="Times New Roman"/>
              </a:rPr>
              <a:t>10</a:t>
            </a:fld>
            <a:endParaRPr lang="it-IT"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320891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lvl1pPr indent="0" algn="ctr" defTabSz="914400">
              <a:lnSpc>
                <a:spcPct val="90000"/>
              </a:lnSpc>
              <a:buNone/>
              <a:defRPr lang="it-IT" sz="6000" b="0" u="none" strike="noStrike">
                <a:solidFill>
                  <a:schemeClr val="dk1"/>
                </a:solidFill>
                <a:effectLst/>
                <a:uFillTx/>
                <a:latin typeface="Calibri Light"/>
              </a:defRPr>
            </a:lvl1pPr>
          </a:lstStyle>
          <a:p>
            <a:pPr indent="0" algn="ctr" defTabSz="914400">
              <a:lnSpc>
                <a:spcPct val="90000"/>
              </a:lnSpc>
              <a:buNone/>
            </a:pPr>
            <a:r>
              <a:rPr lang="it-IT" sz="6000" b="0" u="none" strike="noStrike">
                <a:solidFill>
                  <a:schemeClr val="dk1"/>
                </a:solidFill>
                <a:effectLst/>
                <a:uFillTx/>
                <a:latin typeface="Calibri Light"/>
              </a:rPr>
              <a:t>Fare clic per modificare lo stile del titolo dello schema</a:t>
            </a: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715D55C1-BA80-45C6-83F3-70CDCDE4E99A}"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
        <p:nvSpPr>
          <p:cNvPr id="6"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914400">
              <a:lnSpc>
                <a:spcPct val="90000"/>
              </a:lnSpc>
              <a:spcBef>
                <a:spcPts val="1001"/>
              </a:spcBef>
              <a:buClr>
                <a:srgbClr val="000000"/>
              </a:buClr>
              <a:buFont typeface="Arial"/>
              <a:buChar char="•"/>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it-IT" sz="1800" b="0" u="none" strike="noStrike">
                <a:solidFill>
                  <a:schemeClr val="dk1"/>
                </a:solidFill>
                <a:effectLst/>
                <a:uFillTx/>
                <a:latin typeface="Calibri"/>
              </a:defRPr>
            </a:lvl5pPr>
            <a:lvl6pPr lvl="5" algn="l" defTabSz="914400">
              <a:lnSpc>
                <a:spcPct val="90000"/>
              </a:lnSpc>
              <a:spcBef>
                <a:spcPts val="283"/>
              </a:spcBef>
              <a:buClr>
                <a:srgbClr val="000000"/>
              </a:buClr>
              <a:buSzPct val="45000"/>
              <a:buFont typeface="Wingdings" charset="2"/>
              <a:buChar char=""/>
              <a:defRPr lang="it-IT" sz="2000" b="0" u="none" strike="noStrike">
                <a:solidFill>
                  <a:schemeClr val="dk1"/>
                </a:solidFill>
                <a:effectLst/>
                <a:uFillTx/>
                <a:latin typeface="Calibri"/>
              </a:defRPr>
            </a:lvl6pPr>
            <a:lvl7pPr lvl="6" algn="l" defTabSz="914400">
              <a:lnSpc>
                <a:spcPct val="90000"/>
              </a:lnSpc>
              <a:spcBef>
                <a:spcPts val="283"/>
              </a:spcBef>
              <a:buClr>
                <a:srgbClr val="000000"/>
              </a:buClr>
              <a:buSzPct val="45000"/>
              <a:buFont typeface="Wingdings" charset="2"/>
              <a:buChar char=""/>
              <a:defRPr lang="it-IT" sz="2000" b="0" u="none" strike="noStrike">
                <a:solidFill>
                  <a:schemeClr val="dk1"/>
                </a:solidFill>
                <a:effectLst/>
                <a:uFillTx/>
                <a:latin typeface="Calibri"/>
              </a:defRPr>
            </a:lvl7pPr>
          </a:lstStyle>
          <a:p>
            <a:pPr marL="228600" indent="-228600" algn="l" defTabSz="914400">
              <a:lnSpc>
                <a:spcPct val="90000"/>
              </a:lnSpc>
              <a:spcBef>
                <a:spcPts val="1001"/>
              </a:spcBef>
              <a:buClr>
                <a:srgbClr val="000000"/>
              </a:buClr>
              <a:buFont typeface="Arial"/>
              <a:buChar char="•"/>
            </a:pPr>
            <a:r>
              <a:rPr lang="it-IT" sz="2800" b="0" u="none" strike="noStrike">
                <a:solidFill>
                  <a:schemeClr val="dk1"/>
                </a:solidFill>
                <a:effectLst/>
                <a:uFillTx/>
                <a:latin typeface="Calibri"/>
              </a:rPr>
              <a:t>Fai clic per modificare il formato del testo della struttura</a:t>
            </a:r>
          </a:p>
          <a:p>
            <a:pPr marL="864000" lvl="1" indent="-324000" algn="l" defTabSz="914400">
              <a:lnSpc>
                <a:spcPct val="90000"/>
              </a:lnSpc>
              <a:spcBef>
                <a:spcPts val="499"/>
              </a:spcBef>
              <a:buClr>
                <a:srgbClr val="000000"/>
              </a:buClr>
              <a:buSzPct val="75000"/>
              <a:buFont typeface="Symbol" charset="2"/>
              <a:buChar char=""/>
            </a:pPr>
            <a:r>
              <a:rPr lang="it-IT" sz="2400" b="0" u="none" strike="noStrike">
                <a:solidFill>
                  <a:schemeClr val="dk1"/>
                </a:solidFill>
                <a:effectLst/>
                <a:uFillTx/>
                <a:latin typeface="Calibri"/>
              </a:rPr>
              <a:t>Secondo livello struttura</a:t>
            </a:r>
          </a:p>
          <a:p>
            <a:pPr marL="1296000" lvl="2" indent="-288000" algn="l" defTabSz="914400">
              <a:lnSpc>
                <a:spcPct val="90000"/>
              </a:lnSpc>
              <a:spcBef>
                <a:spcPts val="499"/>
              </a:spcBef>
              <a:buClr>
                <a:srgbClr val="000000"/>
              </a:buClr>
              <a:buSzPct val="45000"/>
              <a:buFont typeface="Wingdings" charset="2"/>
              <a:buChar char=""/>
            </a:pPr>
            <a:r>
              <a:rPr lang="it-IT" sz="2000" b="0" u="none" strike="noStrike">
                <a:solidFill>
                  <a:schemeClr val="dk1"/>
                </a:solidFill>
                <a:effectLst/>
                <a:uFillTx/>
                <a:latin typeface="Calibri"/>
              </a:rPr>
              <a:t>Terzo livello struttura</a:t>
            </a:r>
          </a:p>
          <a:p>
            <a:pPr marL="1728000" lvl="3" indent="-216000" algn="l" defTabSz="914400">
              <a:lnSpc>
                <a:spcPct val="90000"/>
              </a:lnSpc>
              <a:spcBef>
                <a:spcPts val="499"/>
              </a:spcBef>
              <a:buClr>
                <a:srgbClr val="000000"/>
              </a:buClr>
              <a:buSzPct val="75000"/>
              <a:buFont typeface="Symbol" charset="2"/>
              <a:buChar char=""/>
            </a:pPr>
            <a:r>
              <a:rPr lang="it-IT" sz="1800" b="0" u="none" strike="noStrike">
                <a:solidFill>
                  <a:schemeClr val="dk1"/>
                </a:solidFill>
                <a:effectLst/>
                <a:uFillTx/>
                <a:latin typeface="Calibri"/>
              </a:rPr>
              <a:t>Quarto livello struttura</a:t>
            </a:r>
          </a:p>
          <a:p>
            <a:pPr marL="2160000" lvl="4" indent="-216000" algn="l" defTabSz="914400">
              <a:lnSpc>
                <a:spcPct val="90000"/>
              </a:lnSpc>
              <a:spcBef>
                <a:spcPts val="499"/>
              </a:spcBef>
              <a:buClr>
                <a:srgbClr val="000000"/>
              </a:buClr>
              <a:buSzPct val="45000"/>
              <a:buFont typeface="Wingdings" charset="2"/>
              <a:buChar char=""/>
            </a:pPr>
            <a:r>
              <a:rPr lang="it-IT" sz="1800" b="0" u="none" strike="noStrike">
                <a:solidFill>
                  <a:schemeClr val="dk1"/>
                </a:solidFill>
                <a:effectLst/>
                <a:uFillTx/>
                <a:latin typeface="Calibri"/>
              </a:rPr>
              <a:t>Quinto livello struttura</a:t>
            </a:r>
          </a:p>
          <a:p>
            <a:pPr marL="2592000" lvl="5" indent="-216000" algn="l" defTabSz="914400">
              <a:lnSpc>
                <a:spcPct val="90000"/>
              </a:lnSpc>
              <a:spcBef>
                <a:spcPts val="283"/>
              </a:spcBef>
              <a:buClr>
                <a:srgbClr val="000000"/>
              </a:buClr>
              <a:buSzPct val="45000"/>
              <a:buFont typeface="Wingdings" charset="2"/>
              <a:buChar char=""/>
            </a:pPr>
            <a:r>
              <a:rPr lang="it-IT" sz="2000" b="0" u="none" strike="noStrike">
                <a:solidFill>
                  <a:schemeClr val="dk1"/>
                </a:solidFill>
                <a:effectLst/>
                <a:uFillTx/>
                <a:latin typeface="Calibri"/>
              </a:rPr>
              <a:t>Sesto livello struttura</a:t>
            </a:r>
          </a:p>
          <a:p>
            <a:pPr marL="3024000" lvl="6" indent="-216000" algn="l" defTabSz="914400">
              <a:lnSpc>
                <a:spcPct val="90000"/>
              </a:lnSpc>
              <a:spcBef>
                <a:spcPts val="283"/>
              </a:spcBef>
              <a:buClr>
                <a:srgbClr val="000000"/>
              </a:buClr>
              <a:buSzPct val="45000"/>
              <a:buFont typeface="Wingdings" charset="2"/>
              <a:buChar char=""/>
            </a:pPr>
            <a:r>
              <a:rPr lang="it-IT" sz="2000" b="0" u="none" strike="noStrike">
                <a:solidFill>
                  <a:schemeClr val="dk1"/>
                </a:solidFill>
                <a:effectLst/>
                <a:uFillTx/>
                <a:latin typeface="Calibri"/>
              </a:rPr>
              <a:t>Settimo livello struttura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olo e testo verticale">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it-IT" sz="4400" b="0" u="none" strike="noStrike">
                <a:solidFill>
                  <a:schemeClr val="dk1"/>
                </a:solidFill>
                <a:effectLst/>
                <a:uFillTx/>
                <a:latin typeface="Calibri Light"/>
              </a:defRPr>
            </a:lvl1pPr>
          </a:lstStyle>
          <a:p>
            <a:pPr indent="0" algn="l" defTabSz="914400">
              <a:lnSpc>
                <a:spcPct val="90000"/>
              </a:lnSpc>
              <a:buNone/>
            </a:pPr>
            <a:r>
              <a:rPr lang="it-IT" sz="4400" b="0" u="none" strike="noStrike">
                <a:solidFill>
                  <a:schemeClr val="dk1"/>
                </a:solidFill>
                <a:effectLst/>
                <a:uFillTx/>
                <a:latin typeface="Calibri Light"/>
              </a:rPr>
              <a:t>Fare clic per modificare lo stile del titolo dello schema</a:t>
            </a:r>
          </a:p>
        </p:txBody>
      </p:sp>
      <p:sp>
        <p:nvSpPr>
          <p:cNvPr id="8" name="PlaceHolder 2"/>
          <p:cNvSpPr>
            <a:spLocks noGrp="1"/>
          </p:cNvSpPr>
          <p:nvPr>
            <p:ph type="body"/>
          </p:nvPr>
        </p:nvSpPr>
        <p:spPr>
          <a:xfrm>
            <a:off x="838080" y="1825560"/>
            <a:ext cx="10515240" cy="4350960"/>
          </a:xfrm>
          <a:prstGeom prst="rect">
            <a:avLst/>
          </a:prstGeom>
          <a:noFill/>
          <a:ln w="0">
            <a:noFill/>
          </a:ln>
        </p:spPr>
        <p:txBody>
          <a:bodyPr vert="eaVert" lIns="91440" tIns="45720" rIns="91440" bIns="45720" anchor="t">
            <a:noAutofit/>
          </a:bodyPr>
          <a:lstStyle>
            <a:lvl1pPr algn="l" defTabSz="914400">
              <a:lnSpc>
                <a:spcPct val="90000"/>
              </a:lnSpc>
              <a:spcBef>
                <a:spcPts val="1001"/>
              </a:spcBef>
              <a:buClr>
                <a:srgbClr val="000000"/>
              </a:buClr>
              <a:buFont typeface="Arial"/>
              <a:buChar char="•"/>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it-IT" sz="28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pPr>
            <a:r>
              <a:rPr lang="it-IT" sz="24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pPr>
            <a:r>
              <a:rPr lang="it-IT" sz="20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Quinto livello</a:t>
            </a:r>
          </a:p>
        </p:txBody>
      </p:sp>
      <p:sp>
        <p:nvSpPr>
          <p:cNvPr id="9"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10"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11"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5B18E56B-B3D0-4427-ACE7-C68E3540EAF6}"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bg>
      <p:bgPr>
        <a:solidFill>
          <a:srgbClr val="FFFFFF"/>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8724960" y="365040"/>
            <a:ext cx="2628720" cy="5811480"/>
          </a:xfrm>
          <a:prstGeom prst="rect">
            <a:avLst/>
          </a:prstGeom>
          <a:noFill/>
          <a:ln w="0">
            <a:noFill/>
          </a:ln>
        </p:spPr>
        <p:txBody>
          <a:bodyPr vert="eaVert" lIns="91440" tIns="45720" rIns="91440" bIns="45720" anchor="ctr">
            <a:noAutofit/>
          </a:bodyPr>
          <a:lstStyle>
            <a:lvl1pPr indent="0" algn="l" defTabSz="914400">
              <a:lnSpc>
                <a:spcPct val="90000"/>
              </a:lnSpc>
              <a:buNone/>
              <a:defRPr lang="it-IT" sz="4400" b="0" u="none" strike="noStrike">
                <a:solidFill>
                  <a:schemeClr val="dk1"/>
                </a:solidFill>
                <a:effectLst/>
                <a:uFillTx/>
                <a:latin typeface="Calibri Light"/>
              </a:defRPr>
            </a:lvl1pPr>
          </a:lstStyle>
          <a:p>
            <a:pPr indent="0" algn="l" defTabSz="914400">
              <a:lnSpc>
                <a:spcPct val="90000"/>
              </a:lnSpc>
              <a:buNone/>
            </a:pPr>
            <a:r>
              <a:rPr lang="it-IT" sz="4400" b="0" u="none" strike="noStrike">
                <a:solidFill>
                  <a:schemeClr val="dk1"/>
                </a:solidFill>
                <a:effectLst/>
                <a:uFillTx/>
                <a:latin typeface="Calibri Light"/>
              </a:rPr>
              <a:t>Fare clic per modificare lo stile del titolo dello schema</a:t>
            </a:r>
          </a:p>
        </p:txBody>
      </p:sp>
      <p:sp>
        <p:nvSpPr>
          <p:cNvPr id="13" name="PlaceHolder 2"/>
          <p:cNvSpPr>
            <a:spLocks noGrp="1"/>
          </p:cNvSpPr>
          <p:nvPr>
            <p:ph type="body"/>
          </p:nvPr>
        </p:nvSpPr>
        <p:spPr>
          <a:xfrm>
            <a:off x="838080" y="365040"/>
            <a:ext cx="7733880" cy="5811480"/>
          </a:xfrm>
          <a:prstGeom prst="rect">
            <a:avLst/>
          </a:prstGeom>
          <a:noFill/>
          <a:ln w="0">
            <a:noFill/>
          </a:ln>
        </p:spPr>
        <p:txBody>
          <a:bodyPr vert="eaVert" lIns="91440" tIns="45720" rIns="91440" bIns="45720" anchor="t">
            <a:noAutofit/>
          </a:bodyPr>
          <a:lstStyle>
            <a:lvl1pPr algn="l" defTabSz="914400">
              <a:lnSpc>
                <a:spcPct val="90000"/>
              </a:lnSpc>
              <a:spcBef>
                <a:spcPts val="1001"/>
              </a:spcBef>
              <a:buClr>
                <a:srgbClr val="000000"/>
              </a:buClr>
              <a:buFont typeface="Arial"/>
              <a:buChar char="•"/>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it-IT" sz="28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pPr>
            <a:r>
              <a:rPr lang="it-IT" sz="24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pPr>
            <a:r>
              <a:rPr lang="it-IT" sz="20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Quinto livello</a:t>
            </a:r>
          </a:p>
        </p:txBody>
      </p:sp>
      <p:sp>
        <p:nvSpPr>
          <p:cNvPr id="14"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15"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16"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3B31A842-77FF-403D-B671-E6D6B6872C34}"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bg>
      <p:bgPr>
        <a:solidFill>
          <a:srgbClr val="FFFFFF"/>
        </a:soli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it-IT" sz="4400" b="0" u="none" strike="noStrike">
                <a:solidFill>
                  <a:schemeClr val="dk1"/>
                </a:solidFill>
                <a:effectLst/>
                <a:uFillTx/>
                <a:latin typeface="Calibri Light"/>
              </a:defRPr>
            </a:lvl1pPr>
          </a:lstStyle>
          <a:p>
            <a:pPr indent="0" algn="l" defTabSz="914400">
              <a:lnSpc>
                <a:spcPct val="90000"/>
              </a:lnSpc>
              <a:buNone/>
            </a:pPr>
            <a:r>
              <a:rPr lang="it-IT" sz="4400" b="0" u="none" strike="noStrike">
                <a:solidFill>
                  <a:schemeClr val="dk1"/>
                </a:solidFill>
                <a:effectLst/>
                <a:uFillTx/>
                <a:latin typeface="Calibri Light"/>
              </a:rPr>
              <a:t>Fare clic per modificare lo stile del titolo dello schema</a:t>
            </a:r>
          </a:p>
        </p:txBody>
      </p:sp>
      <p:sp>
        <p:nvSpPr>
          <p:cNvPr id="18"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it-IT" sz="28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pPr>
            <a:r>
              <a:rPr lang="it-IT" sz="24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pPr>
            <a:r>
              <a:rPr lang="it-IT" sz="20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Quinto livello</a:t>
            </a:r>
          </a:p>
        </p:txBody>
      </p:sp>
      <p:sp>
        <p:nvSpPr>
          <p:cNvPr id="19"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20"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21"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C37AE00B-8B67-488D-8712-C444126442E2}"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Intestazione sezione">
    <p:bg>
      <p:bgPr>
        <a:solidFill>
          <a:srgbClr val="FFFFFF"/>
        </a:solidFill>
        <a:effectLst/>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lvl1pPr indent="0" algn="l" defTabSz="914400">
              <a:lnSpc>
                <a:spcPct val="90000"/>
              </a:lnSpc>
              <a:buNone/>
              <a:defRPr lang="it-IT" sz="6000" b="0" u="none" strike="noStrike">
                <a:solidFill>
                  <a:schemeClr val="dk1"/>
                </a:solidFill>
                <a:effectLst/>
                <a:uFillTx/>
                <a:latin typeface="Calibri Light"/>
              </a:defRPr>
            </a:lvl1pPr>
          </a:lstStyle>
          <a:p>
            <a:pPr indent="0" algn="l" defTabSz="914400">
              <a:lnSpc>
                <a:spcPct val="90000"/>
              </a:lnSpc>
              <a:buNone/>
            </a:pPr>
            <a:r>
              <a:rPr lang="it-IT" sz="6000" b="0" u="none" strike="noStrike">
                <a:solidFill>
                  <a:schemeClr val="dk1"/>
                </a:solidFill>
                <a:effectLst/>
                <a:uFillTx/>
                <a:latin typeface="Calibri Light"/>
              </a:rPr>
              <a:t>Fare clic per modificare lo stile del titolo dello schema</a:t>
            </a:r>
          </a:p>
        </p:txBody>
      </p:sp>
      <p:sp>
        <p:nvSpPr>
          <p:cNvPr id="23"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it-IT" sz="2400" b="0" u="none" strike="noStrike">
                <a:solidFill>
                  <a:schemeClr val="dk1">
                    <a:tint val="75000"/>
                  </a:schemeClr>
                </a:solidFill>
                <a:effectLst/>
                <a:uFillTx/>
                <a:latin typeface="Calibri"/>
              </a:defRPr>
            </a:lvl1pPr>
          </a:lstStyle>
          <a:p>
            <a:pPr indent="0" algn="l" defTabSz="914400">
              <a:lnSpc>
                <a:spcPct val="90000"/>
              </a:lnSpc>
              <a:spcBef>
                <a:spcPts val="1001"/>
              </a:spcBef>
              <a:buNone/>
              <a:tabLst>
                <a:tab pos="0" algn="l"/>
              </a:tabLst>
            </a:pPr>
            <a:r>
              <a:rPr lang="it-IT" sz="2400" b="0" u="none" strike="noStrike">
                <a:solidFill>
                  <a:schemeClr val="dk1">
                    <a:tint val="75000"/>
                  </a:schemeClr>
                </a:solidFill>
                <a:effectLst/>
                <a:uFillTx/>
                <a:latin typeface="Calibri"/>
              </a:rPr>
              <a:t>Fare clic per modificare gli stili del testo dello schema</a:t>
            </a:r>
          </a:p>
        </p:txBody>
      </p:sp>
      <p:sp>
        <p:nvSpPr>
          <p:cNvPr id="24"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25"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26"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EAF98BE1-0664-4B4E-B971-347D4E40792F}"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bg>
      <p:bgPr>
        <a:solidFill>
          <a:srgbClr val="FFFFFF"/>
        </a:solidFill>
        <a:effectLst/>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it-IT" sz="4400" b="0" u="none" strike="noStrike">
                <a:solidFill>
                  <a:schemeClr val="dk1"/>
                </a:solidFill>
                <a:effectLst/>
                <a:uFillTx/>
                <a:latin typeface="Calibri Light"/>
              </a:defRPr>
            </a:lvl1pPr>
          </a:lstStyle>
          <a:p>
            <a:pPr indent="0" algn="l" defTabSz="914400">
              <a:lnSpc>
                <a:spcPct val="90000"/>
              </a:lnSpc>
              <a:buNone/>
            </a:pPr>
            <a:r>
              <a:rPr lang="it-IT" sz="4400" b="0" u="none" strike="noStrike">
                <a:solidFill>
                  <a:schemeClr val="dk1"/>
                </a:solidFill>
                <a:effectLst/>
                <a:uFillTx/>
                <a:latin typeface="Calibri Light"/>
              </a:rPr>
              <a:t>Fare clic per modificare lo stile del titolo dello schema</a:t>
            </a:r>
          </a:p>
        </p:txBody>
      </p:sp>
      <p:sp>
        <p:nvSpPr>
          <p:cNvPr id="28"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it-IT" sz="28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pPr>
            <a:r>
              <a:rPr lang="it-IT" sz="24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pPr>
            <a:r>
              <a:rPr lang="it-IT" sz="20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Quinto livello</a:t>
            </a:r>
          </a:p>
        </p:txBody>
      </p:sp>
      <p:sp>
        <p:nvSpPr>
          <p:cNvPr id="29"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it-IT"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it-IT" sz="28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pPr>
            <a:r>
              <a:rPr lang="it-IT" sz="24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pPr>
            <a:r>
              <a:rPr lang="it-IT" sz="20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pPr>
            <a:r>
              <a:rPr lang="it-IT" sz="1800" b="0" u="none" strike="noStrike">
                <a:solidFill>
                  <a:schemeClr val="dk1"/>
                </a:solidFill>
                <a:effectLst/>
                <a:uFillTx/>
                <a:latin typeface="Calibri"/>
              </a:rPr>
              <a:t>Quinto livello</a:t>
            </a:r>
          </a:p>
        </p:txBody>
      </p:sp>
      <p:sp>
        <p:nvSpPr>
          <p:cNvPr id="30"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31"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32"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5E9E448A-79A7-49DB-BDB1-F00D0B6C3550}"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fronto">
    <p:bg>
      <p:bgPr>
        <a:solidFill>
          <a:srgbClr val="FFFFFF"/>
        </a:solidFill>
        <a:effectLst/>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it-IT" sz="4400" b="0" u="none" strike="noStrike">
                <a:solidFill>
                  <a:schemeClr val="dk1"/>
                </a:solidFill>
                <a:effectLst/>
                <a:uFillTx/>
                <a:latin typeface="Calibri Light"/>
              </a:defRPr>
            </a:lvl1pPr>
          </a:lstStyle>
          <a:p>
            <a:pPr indent="0" algn="l" defTabSz="914400">
              <a:lnSpc>
                <a:spcPct val="90000"/>
              </a:lnSpc>
              <a:buNone/>
            </a:pPr>
            <a:r>
              <a:rPr lang="it-IT" sz="4400" b="0" u="none" strike="noStrike">
                <a:solidFill>
                  <a:schemeClr val="dk1"/>
                </a:solidFill>
                <a:effectLst/>
                <a:uFillTx/>
                <a:latin typeface="Calibri Light"/>
              </a:rPr>
              <a:t>Fare clic per modificare lo stile del titolo dello schema</a:t>
            </a:r>
          </a:p>
        </p:txBody>
      </p:sp>
      <p:sp>
        <p:nvSpPr>
          <p:cNvPr id="34"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it-IT"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it-IT" sz="2400" b="1" u="none" strike="noStrike">
                <a:solidFill>
                  <a:schemeClr val="dk1"/>
                </a:solidFill>
                <a:effectLst/>
                <a:uFillTx/>
                <a:latin typeface="Calibri"/>
              </a:rPr>
              <a:t>Fare clic per modificare gli stili del testo dello schema</a:t>
            </a:r>
            <a:endParaRPr lang="it-IT" sz="2400" b="0" u="none" strike="noStrike">
              <a:solidFill>
                <a:schemeClr val="dk1"/>
              </a:solidFill>
              <a:effectLst/>
              <a:uFillTx/>
              <a:latin typeface="Calibri"/>
            </a:endParaRPr>
          </a:p>
        </p:txBody>
      </p:sp>
      <p:sp>
        <p:nvSpPr>
          <p:cNvPr id="35"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it-IT"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it-IT" sz="28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tabLst>
                <a:tab pos="0" algn="l"/>
              </a:tabLst>
            </a:pPr>
            <a:r>
              <a:rPr lang="it-IT" sz="24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tabLst>
                <a:tab pos="0" algn="l"/>
              </a:tabLst>
            </a:pPr>
            <a:r>
              <a:rPr lang="it-IT" sz="20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tabLst>
                <a:tab pos="0" algn="l"/>
              </a:tabLst>
            </a:pPr>
            <a:r>
              <a:rPr lang="it-IT" sz="18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tabLst>
                <a:tab pos="0" algn="l"/>
              </a:tabLst>
            </a:pPr>
            <a:r>
              <a:rPr lang="it-IT" sz="1800" b="0" u="none" strike="noStrike">
                <a:solidFill>
                  <a:schemeClr val="dk1"/>
                </a:solidFill>
                <a:effectLst/>
                <a:uFillTx/>
                <a:latin typeface="Calibri"/>
              </a:rPr>
              <a:t>Quinto livello</a:t>
            </a:r>
          </a:p>
        </p:txBody>
      </p:sp>
      <p:sp>
        <p:nvSpPr>
          <p:cNvPr id="36"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it-IT"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it-IT" sz="2400" b="1" u="none" strike="noStrike">
                <a:solidFill>
                  <a:schemeClr val="dk1"/>
                </a:solidFill>
                <a:effectLst/>
                <a:uFillTx/>
                <a:latin typeface="Calibri"/>
              </a:rPr>
              <a:t>Fare clic per modificare gli stili del testo dello schema</a:t>
            </a:r>
            <a:endParaRPr lang="it-IT" sz="2400" b="0" u="none" strike="noStrike">
              <a:solidFill>
                <a:schemeClr val="dk1"/>
              </a:solidFill>
              <a:effectLst/>
              <a:uFillTx/>
              <a:latin typeface="Calibri"/>
            </a:endParaRPr>
          </a:p>
        </p:txBody>
      </p:sp>
      <p:sp>
        <p:nvSpPr>
          <p:cNvPr id="37"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it-IT"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it-IT"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it-IT"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it-IT"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it-IT"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it-IT" sz="28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tabLst>
                <a:tab pos="0" algn="l"/>
              </a:tabLst>
            </a:pPr>
            <a:r>
              <a:rPr lang="it-IT" sz="24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tabLst>
                <a:tab pos="0" algn="l"/>
              </a:tabLst>
            </a:pPr>
            <a:r>
              <a:rPr lang="it-IT" sz="20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tabLst>
                <a:tab pos="0" algn="l"/>
              </a:tabLst>
            </a:pPr>
            <a:r>
              <a:rPr lang="it-IT" sz="18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tabLst>
                <a:tab pos="0" algn="l"/>
              </a:tabLst>
            </a:pPr>
            <a:r>
              <a:rPr lang="it-IT" sz="1800" b="0" u="none" strike="noStrike">
                <a:solidFill>
                  <a:schemeClr val="dk1"/>
                </a:solidFill>
                <a:effectLst/>
                <a:uFillTx/>
                <a:latin typeface="Calibri"/>
              </a:rPr>
              <a:t>Quinto livello</a:t>
            </a:r>
          </a:p>
        </p:txBody>
      </p:sp>
      <p:sp>
        <p:nvSpPr>
          <p:cNvPr id="38"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39"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40"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0F675941-D8BF-4A1D-B5BC-E99CFB466451}"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it-IT" sz="4400" b="0" u="none" strike="noStrike">
                <a:solidFill>
                  <a:schemeClr val="dk1"/>
                </a:solidFill>
                <a:effectLst/>
                <a:uFillTx/>
                <a:latin typeface="Calibri Light"/>
              </a:defRPr>
            </a:lvl1pPr>
          </a:lstStyle>
          <a:p>
            <a:pPr indent="0" algn="l" defTabSz="914400">
              <a:lnSpc>
                <a:spcPct val="90000"/>
              </a:lnSpc>
              <a:buNone/>
            </a:pPr>
            <a:r>
              <a:rPr lang="it-IT" sz="4400" b="0" u="none" strike="noStrike">
                <a:solidFill>
                  <a:schemeClr val="dk1"/>
                </a:solidFill>
                <a:effectLst/>
                <a:uFillTx/>
                <a:latin typeface="Calibri Light"/>
              </a:rPr>
              <a:t>Fare clic per modificare lo stile del titolo dello schema</a:t>
            </a:r>
          </a:p>
        </p:txBody>
      </p:sp>
      <p:sp>
        <p:nvSpPr>
          <p:cNvPr id="42"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43"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44"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FA3BFB70-5339-4F0D-B4C1-0DCFF97A3595}"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uota">
    <p:bg>
      <p:bgPr>
        <a:solidFill>
          <a:srgbClr val="FFFFFF"/>
        </a:solidFill>
        <a:effectLst/>
      </p:bgPr>
    </p:bg>
    <p:spTree>
      <p:nvGrpSpPr>
        <p:cNvPr id="1" name=""/>
        <p:cNvGrpSpPr/>
        <p:nvPr/>
      </p:nvGrpSpPr>
      <p:grpSpPr>
        <a:xfrm>
          <a:off x="0" y="0"/>
          <a:ext cx="0" cy="0"/>
          <a:chOff x="0" y="0"/>
          <a:chExt cx="0" cy="0"/>
        </a:xfrm>
      </p:grpSpPr>
      <p:sp>
        <p:nvSpPr>
          <p:cNvPr id="45"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46"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47"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04077987-6019-4F23-B87B-43F2744AE4BB}"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uto con didascalia">
    <p:bg>
      <p:bgPr>
        <a:solidFill>
          <a:srgbClr val="FFFFFF"/>
        </a:solid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it-IT" sz="3200" b="0" u="none" strike="noStrike">
                <a:solidFill>
                  <a:schemeClr val="dk1"/>
                </a:solidFill>
                <a:effectLst/>
                <a:uFillTx/>
                <a:latin typeface="Calibri Light"/>
              </a:defRPr>
            </a:lvl1pPr>
          </a:lstStyle>
          <a:p>
            <a:pPr indent="0" algn="l" defTabSz="914400">
              <a:lnSpc>
                <a:spcPct val="90000"/>
              </a:lnSpc>
              <a:buNone/>
            </a:pPr>
            <a:r>
              <a:rPr lang="it-IT" sz="3200" b="0" u="none" strike="noStrike">
                <a:solidFill>
                  <a:schemeClr val="dk1"/>
                </a:solidFill>
                <a:effectLst/>
                <a:uFillTx/>
                <a:latin typeface="Calibri Light"/>
              </a:rPr>
              <a:t>Fare clic per modificare lo stile del titolo dello schema</a:t>
            </a:r>
          </a:p>
        </p:txBody>
      </p:sp>
      <p:sp>
        <p:nvSpPr>
          <p:cNvPr id="49"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it-IT" sz="32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it-IT" sz="28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it-IT" sz="24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it-IT" sz="20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it-IT" sz="20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it-IT" sz="3200" b="0" u="none" strike="noStrike">
                <a:solidFill>
                  <a:schemeClr val="dk1"/>
                </a:solidFill>
                <a:effectLst/>
                <a:uFillTx/>
                <a:latin typeface="Calibri"/>
              </a:rPr>
              <a:t>Fare clic per modificare gli stili del testo dello schema</a:t>
            </a:r>
          </a:p>
          <a:p>
            <a:pPr marL="685800" lvl="1" indent="-228600" algn="l" defTabSz="914400">
              <a:lnSpc>
                <a:spcPct val="90000"/>
              </a:lnSpc>
              <a:spcBef>
                <a:spcPts val="499"/>
              </a:spcBef>
              <a:buClr>
                <a:srgbClr val="000000"/>
              </a:buClr>
              <a:buFont typeface="Arial"/>
              <a:buChar char="•"/>
            </a:pPr>
            <a:r>
              <a:rPr lang="it-IT" sz="2800" b="0" u="none" strike="noStrike">
                <a:solidFill>
                  <a:schemeClr val="dk1"/>
                </a:solidFill>
                <a:effectLst/>
                <a:uFillTx/>
                <a:latin typeface="Calibri"/>
              </a:rPr>
              <a:t>Secondo livello</a:t>
            </a:r>
          </a:p>
          <a:p>
            <a:pPr marL="1143000" lvl="2" indent="-228600" algn="l" defTabSz="914400">
              <a:lnSpc>
                <a:spcPct val="90000"/>
              </a:lnSpc>
              <a:spcBef>
                <a:spcPts val="499"/>
              </a:spcBef>
              <a:buClr>
                <a:srgbClr val="000000"/>
              </a:buClr>
              <a:buFont typeface="Arial"/>
              <a:buChar char="•"/>
            </a:pPr>
            <a:r>
              <a:rPr lang="it-IT" sz="2400" b="0" u="none" strike="noStrike">
                <a:solidFill>
                  <a:schemeClr val="dk1"/>
                </a:solidFill>
                <a:effectLst/>
                <a:uFillTx/>
                <a:latin typeface="Calibri"/>
              </a:rPr>
              <a:t>Terzo livello</a:t>
            </a:r>
          </a:p>
          <a:p>
            <a:pPr marL="1600200" lvl="3" indent="-228600" algn="l" defTabSz="914400">
              <a:lnSpc>
                <a:spcPct val="90000"/>
              </a:lnSpc>
              <a:spcBef>
                <a:spcPts val="499"/>
              </a:spcBef>
              <a:buClr>
                <a:srgbClr val="000000"/>
              </a:buClr>
              <a:buFont typeface="Arial"/>
              <a:buChar char="•"/>
            </a:pPr>
            <a:r>
              <a:rPr lang="it-IT" sz="2000" b="0" u="none" strike="noStrike">
                <a:solidFill>
                  <a:schemeClr val="dk1"/>
                </a:solidFill>
                <a:effectLst/>
                <a:uFillTx/>
                <a:latin typeface="Calibri"/>
              </a:rPr>
              <a:t>Quarto livello</a:t>
            </a:r>
          </a:p>
          <a:p>
            <a:pPr marL="2057400" lvl="4" indent="-228600" algn="l" defTabSz="914400">
              <a:lnSpc>
                <a:spcPct val="90000"/>
              </a:lnSpc>
              <a:spcBef>
                <a:spcPts val="499"/>
              </a:spcBef>
              <a:buClr>
                <a:srgbClr val="000000"/>
              </a:buClr>
              <a:buFont typeface="Arial"/>
              <a:buChar char="•"/>
            </a:pPr>
            <a:r>
              <a:rPr lang="it-IT" sz="2000" b="0" u="none" strike="noStrike">
                <a:solidFill>
                  <a:schemeClr val="dk1"/>
                </a:solidFill>
                <a:effectLst/>
                <a:uFillTx/>
                <a:latin typeface="Calibri"/>
              </a:rPr>
              <a:t>Quinto livello</a:t>
            </a:r>
          </a:p>
        </p:txBody>
      </p:sp>
      <p:sp>
        <p:nvSpPr>
          <p:cNvPr id="50"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it-IT"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it-IT" sz="1600" b="0" u="none" strike="noStrike">
                <a:solidFill>
                  <a:schemeClr val="dk1"/>
                </a:solidFill>
                <a:effectLst/>
                <a:uFillTx/>
                <a:latin typeface="Calibri"/>
              </a:rPr>
              <a:t>Fare clic per modificare gli stili del testo dello schema</a:t>
            </a:r>
          </a:p>
        </p:txBody>
      </p:sp>
      <p:sp>
        <p:nvSpPr>
          <p:cNvPr id="51"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52"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53"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E5220061-0378-4F6C-8A8F-D6AD8EE2BDA9}"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Immagine con didascalia">
    <p:bg>
      <p:bgPr>
        <a:solidFill>
          <a:srgbClr val="FFFFFF"/>
        </a:soli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it-IT" sz="3200" b="0" u="none" strike="noStrike">
                <a:solidFill>
                  <a:schemeClr val="dk1"/>
                </a:solidFill>
                <a:effectLst/>
                <a:uFillTx/>
                <a:latin typeface="Calibri Light"/>
              </a:defRPr>
            </a:lvl1pPr>
          </a:lstStyle>
          <a:p>
            <a:pPr indent="0" algn="l" defTabSz="914400">
              <a:lnSpc>
                <a:spcPct val="90000"/>
              </a:lnSpc>
              <a:buNone/>
            </a:pPr>
            <a:r>
              <a:rPr lang="it-IT" sz="3200" b="0" u="none" strike="noStrike">
                <a:solidFill>
                  <a:schemeClr val="dk1"/>
                </a:solidFill>
                <a:effectLst/>
                <a:uFillTx/>
                <a:latin typeface="Calibri Light"/>
              </a:rPr>
              <a:t>Fare clic per modificare lo stile del titolo dello schema</a:t>
            </a:r>
          </a:p>
        </p:txBody>
      </p:sp>
      <p:sp>
        <p:nvSpPr>
          <p:cNvPr id="55"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000000"/>
              </a:buClr>
              <a:buFont typeface="Arial"/>
              <a:buChar char="•"/>
              <a:tabLst>
                <a:tab pos="0" algn="l"/>
              </a:tabLst>
              <a:defRPr lang="it-IT" sz="32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it-IT" sz="32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it-IT" sz="32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it-IT" sz="32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it-IT" sz="3200" b="0" u="none" strike="noStrike">
                <a:solidFill>
                  <a:schemeClr val="dk1"/>
                </a:solidFill>
                <a:effectLst/>
                <a:uFillTx/>
                <a:latin typeface="Calibri"/>
              </a:defRPr>
            </a:lvl5pPr>
            <a:lvl6pPr lvl="5" algn="l" defTabSz="914400">
              <a:lnSpc>
                <a:spcPct val="90000"/>
              </a:lnSpc>
              <a:spcBef>
                <a:spcPts val="283"/>
              </a:spcBef>
              <a:buClr>
                <a:srgbClr val="000000"/>
              </a:buClr>
              <a:buSzPct val="45000"/>
              <a:buFont typeface="Wingdings" charset="2"/>
              <a:buChar char=""/>
              <a:defRPr lang="it-IT" sz="3200" b="0" u="none" strike="noStrike">
                <a:solidFill>
                  <a:schemeClr val="dk1"/>
                </a:solidFill>
                <a:effectLst/>
                <a:uFillTx/>
                <a:latin typeface="Calibri"/>
              </a:defRPr>
            </a:lvl6pPr>
            <a:lvl7pPr lvl="6" algn="l" defTabSz="914400">
              <a:lnSpc>
                <a:spcPct val="90000"/>
              </a:lnSpc>
              <a:spcBef>
                <a:spcPts val="283"/>
              </a:spcBef>
              <a:buClr>
                <a:srgbClr val="000000"/>
              </a:buClr>
              <a:buSzPct val="45000"/>
              <a:buFont typeface="Wingdings" charset="2"/>
              <a:buChar char=""/>
              <a:defRPr lang="it-IT" sz="3200" b="0" u="none" strike="noStrike">
                <a:solidFill>
                  <a:schemeClr val="dk1"/>
                </a:solidFill>
                <a:effectLst/>
                <a:uFillTx/>
                <a:latin typeface="Calibri"/>
              </a:defRPr>
            </a:lvl7pPr>
          </a:lstStyle>
          <a:p>
            <a:pPr algn="l" defTabSz="914400">
              <a:lnSpc>
                <a:spcPct val="90000"/>
              </a:lnSpc>
              <a:spcBef>
                <a:spcPts val="1001"/>
              </a:spcBef>
              <a:buClr>
                <a:srgbClr val="000000"/>
              </a:buClr>
              <a:buFont typeface="Arial"/>
              <a:buChar char="•"/>
              <a:tabLst>
                <a:tab pos="0" algn="l"/>
              </a:tabLst>
            </a:pPr>
            <a:r>
              <a:rPr lang="it-IT" sz="3200" b="0" u="none" strike="noStrike">
                <a:solidFill>
                  <a:schemeClr val="dk1"/>
                </a:solidFill>
                <a:effectLst/>
                <a:uFillTx/>
                <a:latin typeface="Calibri"/>
              </a:rPr>
              <a:t>Fai clic per modificare il formato del testo della struttura</a:t>
            </a:r>
          </a:p>
          <a:p>
            <a:pPr marL="457200" lvl="1" algn="l" defTabSz="914400">
              <a:lnSpc>
                <a:spcPct val="90000"/>
              </a:lnSpc>
              <a:spcBef>
                <a:spcPts val="499"/>
              </a:spcBef>
              <a:buClr>
                <a:srgbClr val="000000"/>
              </a:buClr>
              <a:buSzPct val="75000"/>
              <a:buFont typeface="Symbol" charset="2"/>
              <a:buChar char=""/>
            </a:pPr>
            <a:r>
              <a:rPr lang="it-IT" sz="3200" b="0" u="none" strike="noStrike">
                <a:solidFill>
                  <a:schemeClr val="dk1"/>
                </a:solidFill>
                <a:effectLst/>
                <a:uFillTx/>
                <a:latin typeface="Calibri"/>
              </a:rPr>
              <a:t>Secondo livello struttura</a:t>
            </a:r>
          </a:p>
          <a:p>
            <a:pPr marL="914400" lvl="2" algn="l" defTabSz="914400">
              <a:lnSpc>
                <a:spcPct val="90000"/>
              </a:lnSpc>
              <a:spcBef>
                <a:spcPts val="499"/>
              </a:spcBef>
              <a:buClr>
                <a:srgbClr val="000000"/>
              </a:buClr>
              <a:buSzPct val="45000"/>
              <a:buFont typeface="Wingdings" charset="2"/>
              <a:buChar char=""/>
            </a:pPr>
            <a:r>
              <a:rPr lang="it-IT" sz="3200" b="0" u="none" strike="noStrike">
                <a:solidFill>
                  <a:schemeClr val="dk1"/>
                </a:solidFill>
                <a:effectLst/>
                <a:uFillTx/>
                <a:latin typeface="Calibri"/>
              </a:rPr>
              <a:t>Terzo livello struttura</a:t>
            </a:r>
          </a:p>
          <a:p>
            <a:pPr marL="1371600" lvl="3" algn="l" defTabSz="914400">
              <a:lnSpc>
                <a:spcPct val="90000"/>
              </a:lnSpc>
              <a:spcBef>
                <a:spcPts val="499"/>
              </a:spcBef>
              <a:buClr>
                <a:srgbClr val="000000"/>
              </a:buClr>
              <a:buSzPct val="75000"/>
              <a:buFont typeface="Symbol" charset="2"/>
              <a:buChar char=""/>
            </a:pPr>
            <a:r>
              <a:rPr lang="it-IT" sz="3200" b="0" u="none" strike="noStrike">
                <a:solidFill>
                  <a:schemeClr val="dk1"/>
                </a:solidFill>
                <a:effectLst/>
                <a:uFillTx/>
                <a:latin typeface="Calibri"/>
              </a:rPr>
              <a:t>Quarto livello struttura</a:t>
            </a:r>
          </a:p>
          <a:p>
            <a:pPr marL="1828800" lvl="4" algn="l" defTabSz="914400">
              <a:lnSpc>
                <a:spcPct val="90000"/>
              </a:lnSpc>
              <a:spcBef>
                <a:spcPts val="499"/>
              </a:spcBef>
              <a:buClr>
                <a:srgbClr val="000000"/>
              </a:buClr>
              <a:buSzPct val="45000"/>
              <a:buFont typeface="Wingdings" charset="2"/>
              <a:buChar char=""/>
            </a:pPr>
            <a:r>
              <a:rPr lang="it-IT" sz="3200" b="0" u="none" strike="noStrike">
                <a:solidFill>
                  <a:schemeClr val="dk1"/>
                </a:solidFill>
                <a:effectLst/>
                <a:uFillTx/>
                <a:latin typeface="Calibri"/>
              </a:rPr>
              <a:t>Quinto livello struttura</a:t>
            </a:r>
          </a:p>
          <a:p>
            <a:pPr marL="2286000" lvl="5" algn="l" defTabSz="914400">
              <a:lnSpc>
                <a:spcPct val="90000"/>
              </a:lnSpc>
              <a:spcBef>
                <a:spcPts val="283"/>
              </a:spcBef>
              <a:buClr>
                <a:srgbClr val="000000"/>
              </a:buClr>
              <a:buSzPct val="45000"/>
              <a:buFont typeface="Wingdings" charset="2"/>
              <a:buChar char=""/>
            </a:pPr>
            <a:r>
              <a:rPr lang="it-IT" sz="3200" b="0" u="none" strike="noStrike">
                <a:solidFill>
                  <a:schemeClr val="dk1"/>
                </a:solidFill>
                <a:effectLst/>
                <a:uFillTx/>
                <a:latin typeface="Calibri"/>
              </a:rPr>
              <a:t>Sesto livello struttura</a:t>
            </a:r>
          </a:p>
          <a:p>
            <a:pPr marL="2743200" lvl="6" algn="l" defTabSz="914400">
              <a:lnSpc>
                <a:spcPct val="90000"/>
              </a:lnSpc>
              <a:spcBef>
                <a:spcPts val="283"/>
              </a:spcBef>
              <a:buClr>
                <a:srgbClr val="000000"/>
              </a:buClr>
              <a:buSzPct val="45000"/>
              <a:buFont typeface="Wingdings" charset="2"/>
              <a:buChar char=""/>
            </a:pPr>
            <a:r>
              <a:rPr lang="it-IT" sz="3200" b="0" u="none" strike="noStrike">
                <a:solidFill>
                  <a:schemeClr val="dk1"/>
                </a:solidFill>
                <a:effectLst/>
                <a:uFillTx/>
                <a:latin typeface="Calibri"/>
              </a:rPr>
              <a:t>Settimo livello struttura</a:t>
            </a: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it-IT"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it-IT" sz="1600" b="0" u="none" strike="noStrike">
                <a:solidFill>
                  <a:schemeClr val="dk1"/>
                </a:solidFill>
                <a:effectLst/>
                <a:uFillTx/>
                <a:latin typeface="Calibri"/>
              </a:rPr>
              <a:t>Fare clic per modificare gli stili del testo dello schema</a:t>
            </a:r>
          </a:p>
        </p:txBody>
      </p:sp>
      <p:sp>
        <p:nvSpPr>
          <p:cNvPr id="57"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it-IT" sz="1200" b="0" u="none" strike="noStrike">
                <a:solidFill>
                  <a:schemeClr val="dk1">
                    <a:tint val="75000"/>
                  </a:schemeClr>
                </a:solidFill>
                <a:effectLst/>
                <a:uFillTx/>
                <a:latin typeface="Calibri"/>
              </a:defRPr>
            </a:lvl1pPr>
          </a:lstStyle>
          <a:p>
            <a:pPr indent="0" algn="l" defTabSz="914400">
              <a:lnSpc>
                <a:spcPct val="100000"/>
              </a:lnSpc>
              <a:buNone/>
            </a:pPr>
            <a:r>
              <a:rPr lang="it-IT" sz="1200" b="0" u="none" strike="noStrike">
                <a:solidFill>
                  <a:schemeClr val="dk1">
                    <a:tint val="75000"/>
                  </a:schemeClr>
                </a:solidFill>
                <a:effectLst/>
                <a:uFillTx/>
                <a:latin typeface="Calibri"/>
              </a:rPr>
              <a:t>&lt;data/ora&gt;</a:t>
            </a:r>
            <a:endParaRPr lang="it-IT" sz="1200" b="0" u="none" strike="noStrike">
              <a:solidFill>
                <a:srgbClr val="000000"/>
              </a:solidFill>
              <a:effectLst/>
              <a:uFillTx/>
              <a:latin typeface="Times New Roman"/>
            </a:endParaRPr>
          </a:p>
        </p:txBody>
      </p:sp>
      <p:sp>
        <p:nvSpPr>
          <p:cNvPr id="58"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it-IT" sz="1400" b="0" u="none" strike="noStrike">
                <a:solidFill>
                  <a:srgbClr val="000000"/>
                </a:solidFill>
                <a:effectLst/>
                <a:uFillTx/>
                <a:latin typeface="Times New Roman"/>
              </a:defRPr>
            </a:lvl1pPr>
          </a:lstStyle>
          <a:p>
            <a:pPr indent="0" algn="ctr">
              <a:buNone/>
            </a:pPr>
            <a:r>
              <a:rPr lang="it-IT" sz="1400" b="0" u="none" strike="noStrike">
                <a:solidFill>
                  <a:srgbClr val="000000"/>
                </a:solidFill>
                <a:effectLst/>
                <a:uFillTx/>
                <a:latin typeface="Times New Roman"/>
              </a:rPr>
              <a:t>&lt;piè di pagina&gt;</a:t>
            </a:r>
          </a:p>
        </p:txBody>
      </p:sp>
      <p:sp>
        <p:nvSpPr>
          <p:cNvPr id="59"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it-IT" sz="1200" b="0" u="none" strike="noStrike">
                <a:solidFill>
                  <a:schemeClr val="dk1">
                    <a:tint val="75000"/>
                  </a:schemeClr>
                </a:solidFill>
                <a:effectLst/>
                <a:uFillTx/>
                <a:latin typeface="Calibri"/>
              </a:defRPr>
            </a:lvl1pPr>
          </a:lstStyle>
          <a:p>
            <a:pPr indent="0" algn="r" defTabSz="914400">
              <a:lnSpc>
                <a:spcPct val="100000"/>
              </a:lnSpc>
              <a:buNone/>
            </a:pPr>
            <a:fld id="{41B41711-276A-4718-8754-EE90F05AD81C}" type="slidenum">
              <a:rPr lang="it-IT" sz="1200" b="0" u="none" strike="noStrike">
                <a:solidFill>
                  <a:schemeClr val="dk1">
                    <a:tint val="75000"/>
                  </a:schemeClr>
                </a:solidFill>
                <a:effectLst/>
                <a:uFillTx/>
                <a:latin typeface="Calibri"/>
              </a:rPr>
              <a:t>‹N›</a:t>
            </a:fld>
            <a:endParaRPr lang="it-IT" sz="12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3" Type="http://schemas.openxmlformats.org/officeDocument/2006/relationships/image" Target="../media/image25.jpeg"/><Relationship Id="rId7" Type="http://schemas.openxmlformats.org/officeDocument/2006/relationships/image" Target="../media/image29.jpeg"/><Relationship Id="rId12"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Immagine 4"/>
          <p:cNvPicPr/>
          <p:nvPr/>
        </p:nvPicPr>
        <p:blipFill>
          <a:blip r:embed="rId3"/>
          <a:stretch/>
        </p:blipFill>
        <p:spPr>
          <a:xfrm>
            <a:off x="0" y="0"/>
            <a:ext cx="12191760" cy="3361680"/>
          </a:xfrm>
          <a:prstGeom prst="rect">
            <a:avLst/>
          </a:prstGeom>
          <a:noFill/>
          <a:ln w="0">
            <a:noFill/>
          </a:ln>
        </p:spPr>
      </p:pic>
      <p:sp>
        <p:nvSpPr>
          <p:cNvPr id="67" name="PlaceHolder 1"/>
          <p:cNvSpPr>
            <a:spLocks noGrp="1"/>
          </p:cNvSpPr>
          <p:nvPr>
            <p:ph type="title"/>
          </p:nvPr>
        </p:nvSpPr>
        <p:spPr>
          <a:xfrm>
            <a:off x="252720" y="3654360"/>
            <a:ext cx="8740080" cy="2024280"/>
          </a:xfrm>
          <a:prstGeom prst="rect">
            <a:avLst/>
          </a:prstGeom>
          <a:noFill/>
          <a:ln w="0">
            <a:noFill/>
          </a:ln>
        </p:spPr>
        <p:txBody>
          <a:bodyPr lIns="91440" tIns="45720" rIns="91440" bIns="45720" anchor="b">
            <a:normAutofit fontScale="90000"/>
          </a:bodyPr>
          <a:lstStyle/>
          <a:p>
            <a:pPr indent="0" algn="ctr" defTabSz="914400">
              <a:lnSpc>
                <a:spcPct val="90000"/>
              </a:lnSpc>
              <a:buNone/>
            </a:pPr>
            <a:r>
              <a:rPr lang="it-IT" sz="2700" b="1" u="none" strike="noStrike">
                <a:solidFill>
                  <a:schemeClr val="dk1"/>
                </a:solidFill>
                <a:effectLst/>
                <a:uFillTx/>
                <a:latin typeface="Times New Roman"/>
              </a:rPr>
              <a:t>IL VALORE FORMATIVO DEL TIROCINIO PROFESSIONALIZZANTE DEL DIETISTA </a:t>
            </a:r>
            <a:br>
              <a:rPr sz="2700"/>
            </a:br>
            <a:r>
              <a:rPr lang="it-IT" sz="2700" b="1" u="none" strike="noStrike">
                <a:solidFill>
                  <a:schemeClr val="dk1"/>
                </a:solidFill>
                <a:effectLst/>
                <a:uFillTx/>
                <a:latin typeface="Times New Roman"/>
              </a:rPr>
              <a:t>NELLA GESTIONE MULTIDISCIPLINARE DEL PAZIENTE BARIATRICO PRESSO IL CENTRO DI ECCELLENZA PINETA GRANDE HOSPITAL</a:t>
            </a:r>
            <a:br>
              <a:rPr sz="2800"/>
            </a:br>
            <a:endParaRPr lang="it-IT" sz="2700" b="0" u="none" strike="noStrike">
              <a:solidFill>
                <a:schemeClr val="dk1"/>
              </a:solidFill>
              <a:effectLst/>
              <a:uFillTx/>
              <a:latin typeface="Calibri Light"/>
            </a:endParaRPr>
          </a:p>
        </p:txBody>
      </p:sp>
      <p:sp>
        <p:nvSpPr>
          <p:cNvPr id="68" name="PlaceHolder 2"/>
          <p:cNvSpPr>
            <a:spLocks noGrp="1"/>
          </p:cNvSpPr>
          <p:nvPr>
            <p:ph type="subTitle"/>
          </p:nvPr>
        </p:nvSpPr>
        <p:spPr>
          <a:xfrm>
            <a:off x="252720" y="5679360"/>
            <a:ext cx="11553480" cy="50976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it-IT" sz="1800" b="0" u="none" strike="noStrike">
                <a:solidFill>
                  <a:schemeClr val="dk1"/>
                </a:solidFill>
                <a:effectLst/>
                <a:uFillTx/>
                <a:latin typeface="Times New Roman"/>
              </a:rPr>
              <a:t>ELIANA CICCONE, FEDERICA PAPAGNO, RITA SCHIANO DI COLA, CRISTIANO GIARDIELLO </a:t>
            </a:r>
            <a:endParaRPr lang="it-IT" sz="1800" b="0" u="none" strike="noStrike">
              <a:solidFill>
                <a:schemeClr val="dk1"/>
              </a:solidFill>
              <a:effectLst/>
              <a:uFillTx/>
              <a:latin typeface="Calibri"/>
            </a:endParaRPr>
          </a:p>
        </p:txBody>
      </p:sp>
      <p:pic>
        <p:nvPicPr>
          <p:cNvPr id="69" name="Immagine 8"/>
          <p:cNvPicPr/>
          <p:nvPr/>
        </p:nvPicPr>
        <p:blipFill>
          <a:blip r:embed="rId4"/>
          <a:stretch/>
        </p:blipFill>
        <p:spPr>
          <a:xfrm>
            <a:off x="8852040" y="3705480"/>
            <a:ext cx="3086640" cy="163008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PlaceHolder 1"/>
          <p:cNvSpPr>
            <a:spLocks noGrp="1"/>
          </p:cNvSpPr>
          <p:nvPr>
            <p:ph type="title"/>
          </p:nvPr>
        </p:nvSpPr>
        <p:spPr>
          <a:xfrm>
            <a:off x="747720" y="127080"/>
            <a:ext cx="10515240" cy="1325160"/>
          </a:xfrm>
          <a:prstGeom prst="rect">
            <a:avLst/>
          </a:prstGeom>
          <a:noFill/>
          <a:ln w="28440">
            <a:noFill/>
          </a:ln>
        </p:spPr>
        <p:txBody>
          <a:bodyPr lIns="91440" tIns="45720" rIns="91440" bIns="45720" anchor="ctr">
            <a:normAutofit/>
          </a:bodyPr>
          <a:lstStyle/>
          <a:p>
            <a:pPr indent="0" algn="ctr" defTabSz="914400">
              <a:lnSpc>
                <a:spcPct val="90000"/>
              </a:lnSpc>
              <a:buNone/>
            </a:pPr>
            <a:r>
              <a:rPr lang="it-IT" sz="4800" b="0" u="none" strike="noStrike" dirty="0">
                <a:solidFill>
                  <a:schemeClr val="dk1"/>
                </a:solidFill>
                <a:effectLst/>
                <a:uFillTx/>
                <a:latin typeface="Times New Roman"/>
              </a:rPr>
              <a:t>DOVE TUTTO È INIZIATO</a:t>
            </a:r>
            <a:endParaRPr lang="it-IT" sz="4800" b="0" u="none" strike="noStrike" dirty="0">
              <a:solidFill>
                <a:schemeClr val="dk1"/>
              </a:solidFill>
              <a:effectLst/>
              <a:uFillTx/>
              <a:latin typeface="Calibri Light"/>
            </a:endParaRPr>
          </a:p>
        </p:txBody>
      </p:sp>
      <p:graphicFrame>
        <p:nvGraphicFramePr>
          <p:cNvPr id="71" name="Diagram1"/>
          <p:cNvGraphicFramePr/>
          <p:nvPr>
            <p:extLst>
              <p:ext uri="{D42A27DB-BD31-4B8C-83A1-F6EECF244321}">
                <p14:modId xmlns:p14="http://schemas.microsoft.com/office/powerpoint/2010/main" val="1454428904"/>
              </p:ext>
            </p:extLst>
          </p:nvPr>
        </p:nvGraphicFramePr>
        <p:xfrm>
          <a:off x="838080" y="1452960"/>
          <a:ext cx="6159240" cy="3510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2" name="CasellaDiTesto 12"/>
          <p:cNvSpPr/>
          <p:nvPr/>
        </p:nvSpPr>
        <p:spPr>
          <a:xfrm>
            <a:off x="7656840" y="2118960"/>
            <a:ext cx="4356360" cy="1690560"/>
          </a:xfrm>
          <a:prstGeom prst="rect">
            <a:avLst/>
          </a:prstGeom>
          <a:noFill/>
          <a:ln w="0">
            <a:solidFill>
              <a:srgbClr val="B79D86"/>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100" b="0" u="none" strike="noStrike">
                <a:solidFill>
                  <a:schemeClr val="dk1"/>
                </a:solidFill>
                <a:effectLst/>
                <a:uFillTx/>
                <a:latin typeface="Times New Roman"/>
                <a:ea typeface="Calibri"/>
              </a:rPr>
              <a:t>Sapevo che avrei avuto l'opportunità di confrontarmi con una realtà altamente specializzata e con un’equipe multidisciplinare dedicata al paziente bariatrico</a:t>
            </a:r>
            <a:endParaRPr lang="it-IT" sz="2100" b="0" u="none" strike="noStrike">
              <a:solidFill>
                <a:srgbClr val="000000"/>
              </a:solidFill>
              <a:effectLst/>
              <a:uFillTx/>
              <a:latin typeface="Arial"/>
            </a:endParaRPr>
          </a:p>
        </p:txBody>
      </p:sp>
      <p:pic>
        <p:nvPicPr>
          <p:cNvPr id="73" name="Immagine 14"/>
          <p:cNvPicPr/>
          <p:nvPr/>
        </p:nvPicPr>
        <p:blipFill>
          <a:blip r:embed="rId8"/>
          <a:srcRect b="112"/>
          <a:stretch/>
        </p:blipFill>
        <p:spPr>
          <a:xfrm>
            <a:off x="10283400" y="293040"/>
            <a:ext cx="1959480" cy="1957320"/>
          </a:xfrm>
          <a:prstGeom prst="rect">
            <a:avLst/>
          </a:prstGeom>
          <a:noFill/>
          <a:ln w="0">
            <a:noFill/>
          </a:ln>
        </p:spPr>
      </p:pic>
      <p:sp>
        <p:nvSpPr>
          <p:cNvPr id="74" name="CasellaDiTesto 16"/>
          <p:cNvSpPr/>
          <p:nvPr/>
        </p:nvSpPr>
        <p:spPr>
          <a:xfrm>
            <a:off x="838080" y="5166360"/>
            <a:ext cx="8084520" cy="730440"/>
          </a:xfrm>
          <a:prstGeom prst="rect">
            <a:avLst/>
          </a:prstGeom>
          <a:noFill/>
          <a:ln w="0">
            <a:solidFill>
              <a:srgbClr val="B79D86"/>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Aft>
                <a:spcPts val="799"/>
              </a:spcAft>
            </a:pPr>
            <a:r>
              <a:rPr lang="it-IT" sz="2100" b="0" u="none" strike="noStrike" dirty="0">
                <a:solidFill>
                  <a:schemeClr val="dk1"/>
                </a:solidFill>
                <a:effectLst/>
                <a:uFillTx/>
                <a:latin typeface="Times New Roman"/>
                <a:ea typeface="Calibri"/>
              </a:rPr>
              <a:t>Ma non immaginavo quanto quest’esperienza mi aiutasse a capire che tipo di dietista volessi diventare </a:t>
            </a:r>
            <a:endParaRPr lang="it-IT" sz="2100" b="0" u="none" strike="noStrike" dirty="0">
              <a:solidFill>
                <a:srgbClr val="000000"/>
              </a:solidFill>
              <a:effectLst/>
              <a:uFillTx/>
              <a:latin typeface="Arial"/>
            </a:endParaRPr>
          </a:p>
        </p:txBody>
      </p:sp>
      <p:pic>
        <p:nvPicPr>
          <p:cNvPr id="75" name="Immagine 17"/>
          <p:cNvPicPr/>
          <p:nvPr/>
        </p:nvPicPr>
        <p:blipFill>
          <a:blip r:embed="rId9"/>
          <a:stretch/>
        </p:blipFill>
        <p:spPr>
          <a:xfrm>
            <a:off x="9070920" y="3460680"/>
            <a:ext cx="1690560" cy="3005640"/>
          </a:xfrm>
          <a:prstGeom prst="rect">
            <a:avLst/>
          </a:prstGeom>
          <a:noFill/>
          <a:ln w="0">
            <a:noFill/>
          </a:ln>
        </p:spPr>
      </p:pic>
      <p:sp>
        <p:nvSpPr>
          <p:cNvPr id="76" name="CasellaDiTesto 1"/>
          <p:cNvSpPr/>
          <p:nvPr/>
        </p:nvSpPr>
        <p:spPr>
          <a:xfrm>
            <a:off x="4377600" y="1064160"/>
            <a:ext cx="3436200" cy="410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100" b="0" u="none" strike="noStrike">
                <a:solidFill>
                  <a:schemeClr val="dk1"/>
                </a:solidFill>
                <a:effectLst/>
                <a:uFillTx/>
                <a:latin typeface="Times New Roman"/>
                <a:ea typeface="Calibri"/>
              </a:rPr>
              <a:t>Vi racconto la mia esperienza </a:t>
            </a:r>
            <a:endParaRPr lang="it-IT" sz="21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360000" y="180000"/>
            <a:ext cx="11700000" cy="1325160"/>
          </a:xfrm>
          <a:prstGeom prst="rect">
            <a:avLst/>
          </a:prstGeom>
          <a:noFill/>
          <a:ln w="28440">
            <a:noFill/>
          </a:ln>
        </p:spPr>
        <p:txBody>
          <a:bodyPr lIns="91440" tIns="45720" rIns="91440" bIns="45720" anchor="ctr">
            <a:normAutofit/>
          </a:bodyPr>
          <a:lstStyle/>
          <a:p>
            <a:pPr indent="0" algn="ctr" defTabSz="914400">
              <a:lnSpc>
                <a:spcPct val="90000"/>
              </a:lnSpc>
              <a:buNone/>
            </a:pPr>
            <a:r>
              <a:rPr lang="it-IT" b="0" u="none" strike="noStrike" dirty="0">
                <a:solidFill>
                  <a:schemeClr val="dk1"/>
                </a:solidFill>
                <a:effectLst/>
                <a:uFillTx/>
                <a:latin typeface="Times New Roman"/>
              </a:rPr>
              <a:t>L’ESAME DI CHIRURGIA METABOLICA </a:t>
            </a:r>
            <a:endParaRPr lang="it-IT" b="0" u="none" strike="noStrike" dirty="0">
              <a:solidFill>
                <a:schemeClr val="dk1"/>
              </a:solidFill>
              <a:effectLst/>
              <a:uFillTx/>
              <a:latin typeface="Calibri Light"/>
            </a:endParaRPr>
          </a:p>
        </p:txBody>
      </p:sp>
      <p:sp>
        <p:nvSpPr>
          <p:cNvPr id="78" name="CasellaDiTesto 77"/>
          <p:cNvSpPr txBox="1"/>
          <p:nvPr/>
        </p:nvSpPr>
        <p:spPr>
          <a:xfrm>
            <a:off x="3960000" y="1683360"/>
            <a:ext cx="8100000" cy="575280"/>
          </a:xfrm>
          <a:prstGeom prst="rect">
            <a:avLst/>
          </a:prstGeom>
          <a:noFill/>
          <a:ln w="0">
            <a:noFill/>
          </a:ln>
        </p:spPr>
        <p:txBody>
          <a:bodyPr lIns="0" tIns="0" rIns="0" bIns="0" anchor="t">
            <a:spAutoFit/>
          </a:bodyPr>
          <a:lstStyle/>
          <a:p>
            <a:pPr algn="ctr"/>
            <a:r>
              <a:rPr lang="it-IT" sz="2100" b="0" u="none" strike="noStrike" dirty="0">
                <a:solidFill>
                  <a:schemeClr val="dk1"/>
                </a:solidFill>
                <a:effectLst/>
                <a:uFillTx/>
                <a:latin typeface="Times New Roman"/>
              </a:rPr>
              <a:t>È stato il mio primo incontro con le procedure e gli interventi bariatrici</a:t>
            </a:r>
          </a:p>
        </p:txBody>
      </p:sp>
      <p:sp>
        <p:nvSpPr>
          <p:cNvPr id="79" name="CasellaDiTesto 78"/>
          <p:cNvSpPr txBox="1"/>
          <p:nvPr/>
        </p:nvSpPr>
        <p:spPr>
          <a:xfrm>
            <a:off x="4500000" y="2085660"/>
            <a:ext cx="7200000" cy="702360"/>
          </a:xfrm>
          <a:prstGeom prst="rect">
            <a:avLst/>
          </a:prstGeom>
          <a:noFill/>
          <a:ln w="0">
            <a:noFill/>
          </a:ln>
        </p:spPr>
        <p:txBody>
          <a:bodyPr lIns="0" tIns="0" rIns="0" bIns="0" anchor="t">
            <a:spAutoFit/>
          </a:bodyPr>
          <a:lstStyle/>
          <a:p>
            <a:pPr algn="ctr"/>
            <a:r>
              <a:rPr lang="it-IT" sz="1500" b="0" u="none" strike="noStrike">
                <a:solidFill>
                  <a:schemeClr val="dk1"/>
                </a:solidFill>
                <a:effectLst/>
                <a:uFillTx/>
                <a:latin typeface="Times New Roman"/>
              </a:rPr>
              <a:t>Ho conosciuto, le linee guida, le differenze, loro effetti clinici e i risultati a lungo termin</a:t>
            </a:r>
            <a:r>
              <a:rPr lang="it-IT" sz="1400" b="0" u="none" strike="noStrike">
                <a:solidFill>
                  <a:schemeClr val="dk1"/>
                </a:solidFill>
                <a:effectLst/>
                <a:uFillTx/>
                <a:latin typeface="Times New Roman"/>
              </a:rPr>
              <a:t>e</a:t>
            </a:r>
          </a:p>
        </p:txBody>
      </p:sp>
      <p:pic>
        <p:nvPicPr>
          <p:cNvPr id="80" name="Immagine 79"/>
          <p:cNvPicPr/>
          <p:nvPr/>
        </p:nvPicPr>
        <p:blipFill>
          <a:blip r:embed="rId3"/>
          <a:stretch/>
        </p:blipFill>
        <p:spPr>
          <a:xfrm>
            <a:off x="810000" y="1679040"/>
            <a:ext cx="2610000" cy="1740960"/>
          </a:xfrm>
          <a:prstGeom prst="rect">
            <a:avLst/>
          </a:prstGeom>
          <a:ln>
            <a:noFill/>
          </a:ln>
          <a:effectLst>
            <a:outerShdw blurRad="292100" dist="139700" dir="2700000" algn="tl" rotWithShape="0">
              <a:srgbClr val="333333">
                <a:alpha val="65000"/>
              </a:srgbClr>
            </a:outerShdw>
          </a:effectLst>
        </p:spPr>
      </p:pic>
      <p:pic>
        <p:nvPicPr>
          <p:cNvPr id="81" name="Immagine 80"/>
          <p:cNvPicPr/>
          <p:nvPr/>
        </p:nvPicPr>
        <p:blipFill>
          <a:blip r:embed="rId4"/>
          <a:stretch/>
        </p:blipFill>
        <p:spPr>
          <a:xfrm>
            <a:off x="8640000" y="3429000"/>
            <a:ext cx="2700000" cy="2691000"/>
          </a:xfrm>
          <a:prstGeom prst="ellipse">
            <a:avLst/>
          </a:prstGeom>
          <a:noFill/>
          <a:ln w="0">
            <a:noFill/>
          </a:ln>
        </p:spPr>
      </p:pic>
      <p:sp>
        <p:nvSpPr>
          <p:cNvPr id="82" name="CasellaDiTesto 81"/>
          <p:cNvSpPr txBox="1"/>
          <p:nvPr/>
        </p:nvSpPr>
        <p:spPr>
          <a:xfrm>
            <a:off x="452176" y="4581360"/>
            <a:ext cx="7967144" cy="583321"/>
          </a:xfrm>
          <a:prstGeom prst="rect">
            <a:avLst/>
          </a:prstGeom>
          <a:noFill/>
          <a:ln w="0">
            <a:noFill/>
          </a:ln>
        </p:spPr>
        <p:txBody>
          <a:bodyPr wrap="square" lIns="90000" tIns="45000" rIns="90000" bIns="45000" anchor="t">
            <a:spAutoFit/>
          </a:bodyPr>
          <a:lstStyle/>
          <a:p>
            <a:pPr algn="ctr"/>
            <a:r>
              <a:rPr lang="it-IT" sz="1600" b="0" u="none" strike="noStrike" dirty="0">
                <a:solidFill>
                  <a:schemeClr val="dk1"/>
                </a:solidFill>
                <a:effectLst/>
                <a:uFillTx/>
                <a:latin typeface="Times New Roman"/>
                <a:ea typeface="Microsoft YaHei"/>
              </a:rPr>
              <a:t>Ma</a:t>
            </a:r>
            <a:r>
              <a:rPr lang="it-IT" sz="1600" b="0" u="none" strike="noStrike" dirty="0">
                <a:solidFill>
                  <a:srgbClr val="000000"/>
                </a:solidFill>
                <a:effectLst/>
                <a:uFillTx/>
                <a:latin typeface="Arial"/>
                <a:ea typeface="Microsoft YaHei"/>
              </a:rPr>
              <a:t> </a:t>
            </a:r>
            <a:r>
              <a:rPr lang="it-IT" sz="1600" b="0" u="none" strike="noStrike" dirty="0">
                <a:solidFill>
                  <a:schemeClr val="dk1"/>
                </a:solidFill>
                <a:effectLst/>
                <a:uFillTx/>
                <a:latin typeface="Times New Roman"/>
                <a:ea typeface="Microsoft YaHei"/>
              </a:rPr>
              <a:t>mai avrei immaginato quanto lavoro, competenza e collaborazione tra figure professionali ci fossero dietro tutto questo e quanto fosse fondamentale per la riuscita della procedura</a:t>
            </a:r>
            <a:r>
              <a:rPr lang="it-IT" sz="1600" b="0" u="none" strike="noStrike" dirty="0">
                <a:solidFill>
                  <a:schemeClr val="dk1"/>
                </a:solidFill>
                <a:effectLst/>
                <a:uFillTx/>
                <a:latin typeface="Times New Roman"/>
              </a:rPr>
              <a:t>  </a:t>
            </a:r>
            <a:endParaRPr lang="it-IT" sz="1600" b="0" u="none" strike="noStrike" dirty="0">
              <a:solidFill>
                <a:srgbClr val="000000"/>
              </a:solidFill>
              <a:effectLst/>
              <a:uFillTx/>
              <a:latin typeface="Arial"/>
            </a:endParaRPr>
          </a:p>
        </p:txBody>
      </p:sp>
      <p:sp>
        <p:nvSpPr>
          <p:cNvPr id="83" name="CasellaDiTesto 82"/>
          <p:cNvSpPr txBox="1"/>
          <p:nvPr/>
        </p:nvSpPr>
        <p:spPr>
          <a:xfrm>
            <a:off x="1080000" y="5438160"/>
            <a:ext cx="7118640" cy="681840"/>
          </a:xfrm>
          <a:prstGeom prst="rect">
            <a:avLst/>
          </a:prstGeom>
          <a:noFill/>
          <a:ln w="0">
            <a:noFill/>
          </a:ln>
        </p:spPr>
        <p:txBody>
          <a:bodyPr lIns="90000" tIns="45000" rIns="90000" bIns="45000" anchor="t">
            <a:spAutoFit/>
          </a:bodyPr>
          <a:lstStyle/>
          <a:p>
            <a:pPr algn="ctr"/>
            <a:r>
              <a:rPr lang="it-IT" sz="1800" b="0" u="none" strike="noStrike" dirty="0">
                <a:solidFill>
                  <a:schemeClr val="dk1"/>
                </a:solidFill>
                <a:effectLst/>
                <a:uFillTx/>
                <a:latin typeface="Times New Roman"/>
              </a:rPr>
              <a:t>Una complessità che si comprende davvero solo vivendo la realtà di un Centro di Eccellenza</a:t>
            </a:r>
            <a:endParaRPr lang="it-IT" sz="1800" b="0" u="none" strike="noStrike" dirty="0">
              <a:solidFill>
                <a:srgbClr val="000000"/>
              </a:solidFill>
              <a:effectLst/>
              <a:uFillTx/>
              <a:latin typeface="Arial"/>
            </a:endParaRPr>
          </a:p>
        </p:txBody>
      </p:sp>
      <p:pic>
        <p:nvPicPr>
          <p:cNvPr id="84" name="Immagine 83"/>
          <p:cNvPicPr/>
          <p:nvPr/>
        </p:nvPicPr>
        <p:blipFill>
          <a:blip r:embed="rId5"/>
          <a:stretch/>
        </p:blipFill>
        <p:spPr>
          <a:xfrm>
            <a:off x="2880000" y="2520000"/>
            <a:ext cx="2700000" cy="1800000"/>
          </a:xfrm>
          <a:prstGeom prst="rect">
            <a:avLst/>
          </a:prstGeom>
          <a:ln>
            <a:noFill/>
          </a:ln>
          <a:effectLst>
            <a:outerShdw blurRad="292100" dist="139700" dir="2700000" algn="tl" rotWithShape="0">
              <a:srgbClr val="333333">
                <a:alpha val="65000"/>
              </a:srgbClr>
            </a:outerShdw>
          </a:effectLst>
        </p:spPr>
      </p:pic>
      <p:pic>
        <p:nvPicPr>
          <p:cNvPr id="85" name="Immagine 84"/>
          <p:cNvPicPr/>
          <p:nvPr/>
        </p:nvPicPr>
        <p:blipFill>
          <a:blip r:embed="rId6"/>
          <a:stretch/>
        </p:blipFill>
        <p:spPr>
          <a:xfrm>
            <a:off x="6086520" y="2700000"/>
            <a:ext cx="1113480" cy="14400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PlaceHolder 1"/>
          <p:cNvSpPr>
            <a:spLocks noGrp="1"/>
          </p:cNvSpPr>
          <p:nvPr>
            <p:ph/>
          </p:nvPr>
        </p:nvSpPr>
        <p:spPr>
          <a:xfrm>
            <a:off x="6172200" y="1825560"/>
            <a:ext cx="5181120" cy="4350960"/>
          </a:xfrm>
          <a:prstGeom prst="rect">
            <a:avLst/>
          </a:prstGeom>
          <a:noFill/>
          <a:ln w="0">
            <a:noFill/>
          </a:ln>
        </p:spPr>
        <p:txBody>
          <a:bodyPr lIns="91440" tIns="45720" rIns="91440" bIns="45720" anchor="t">
            <a:noAutofit/>
          </a:bodyPr>
          <a:lstStyle/>
          <a:p>
            <a:pPr indent="0" algn="l" defTabSz="914400">
              <a:lnSpc>
                <a:spcPct val="90000"/>
              </a:lnSpc>
              <a:spcBef>
                <a:spcPts val="1001"/>
              </a:spcBef>
              <a:buNone/>
              <a:tabLst>
                <a:tab pos="0" algn="l"/>
              </a:tabLst>
            </a:pPr>
            <a:r>
              <a:rPr lang="it-IT" sz="2800" b="0" u="none" strike="noStrike">
                <a:solidFill>
                  <a:schemeClr val="dk1"/>
                </a:solidFill>
                <a:effectLst/>
                <a:uFillTx/>
                <a:latin typeface="Times New Roman"/>
                <a:ea typeface="Calibri"/>
              </a:rPr>
              <a:t>All’Università impariamo a conoscere l’Obesità attraverso:</a:t>
            </a:r>
            <a:endParaRPr lang="it-IT"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it-IT" sz="2800" b="0" u="none" strike="noStrike">
                <a:solidFill>
                  <a:schemeClr val="dk1"/>
                </a:solidFill>
                <a:effectLst/>
                <a:uFillTx/>
                <a:latin typeface="Times New Roman"/>
                <a:ea typeface="Calibri"/>
              </a:rPr>
              <a:t> </a:t>
            </a:r>
            <a:endParaRPr lang="it-IT"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it-IT" sz="2400" b="0" u="none" strike="noStrike">
                <a:solidFill>
                  <a:schemeClr val="dk1"/>
                </a:solidFill>
                <a:effectLst/>
                <a:uFillTx/>
                <a:latin typeface="Times New Roman"/>
                <a:ea typeface="Calibri"/>
              </a:rPr>
              <a:t>dati clinici, </a:t>
            </a:r>
            <a:endParaRPr lang="it-IT" sz="24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it-IT" sz="2400" b="0" u="none" strike="noStrike">
                <a:solidFill>
                  <a:schemeClr val="dk1"/>
                </a:solidFill>
                <a:effectLst/>
                <a:uFillTx/>
                <a:latin typeface="Times New Roman"/>
                <a:ea typeface="Calibri"/>
              </a:rPr>
              <a:t>criteri diagnostici, </a:t>
            </a:r>
            <a:endParaRPr lang="it-IT" sz="24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it-IT" sz="2400" b="0" u="none" strike="noStrike">
                <a:solidFill>
                  <a:schemeClr val="dk1"/>
                </a:solidFill>
                <a:effectLst/>
                <a:uFillTx/>
                <a:latin typeface="Times New Roman"/>
                <a:ea typeface="Calibri"/>
              </a:rPr>
              <a:t>IMC, </a:t>
            </a:r>
            <a:endParaRPr lang="it-IT" sz="24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it-IT" sz="2400" b="0" u="none" strike="noStrike">
                <a:solidFill>
                  <a:schemeClr val="dk1"/>
                </a:solidFill>
                <a:effectLst/>
                <a:uFillTx/>
                <a:latin typeface="Times New Roman"/>
                <a:ea typeface="Calibri"/>
              </a:rPr>
              <a:t>comorbidità </a:t>
            </a:r>
            <a:endParaRPr lang="it-IT" sz="24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it-IT" sz="2400" b="0" u="none" strike="noStrike">
                <a:solidFill>
                  <a:schemeClr val="dk1"/>
                </a:solidFill>
                <a:effectLst/>
                <a:uFillTx/>
                <a:latin typeface="Times New Roman"/>
                <a:ea typeface="Calibri"/>
              </a:rPr>
              <a:t>indicazioni al trattamento.</a:t>
            </a:r>
            <a:endParaRPr lang="it-IT" sz="24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it-IT" sz="2800" b="0" u="none" strike="noStrike">
              <a:solidFill>
                <a:schemeClr val="dk1"/>
              </a:solidFill>
              <a:effectLst/>
              <a:uFillTx/>
              <a:latin typeface="Calibri"/>
            </a:endParaRPr>
          </a:p>
        </p:txBody>
      </p:sp>
      <p:sp>
        <p:nvSpPr>
          <p:cNvPr id="87" name="PlaceHolder 2"/>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algn="ctr" defTabSz="914400">
              <a:lnSpc>
                <a:spcPct val="90000"/>
              </a:lnSpc>
              <a:buNone/>
            </a:pPr>
            <a:r>
              <a:rPr lang="it-IT" sz="4800" b="0" u="none" strike="noStrike">
                <a:solidFill>
                  <a:schemeClr val="dk1"/>
                </a:solidFill>
                <a:effectLst/>
                <a:uFillTx/>
                <a:latin typeface="Times New Roman"/>
              </a:rPr>
              <a:t>DALLA PATOLOGIA…</a:t>
            </a:r>
            <a:endParaRPr lang="it-IT" sz="4800" b="0" u="none" strike="noStrike">
              <a:solidFill>
                <a:schemeClr val="dk1"/>
              </a:solidFill>
              <a:effectLst/>
              <a:uFillTx/>
              <a:latin typeface="Calibri Light"/>
            </a:endParaRPr>
          </a:p>
        </p:txBody>
      </p:sp>
      <p:pic>
        <p:nvPicPr>
          <p:cNvPr id="88" name="Segnaposto contenuto 9"/>
          <p:cNvPicPr/>
          <p:nvPr/>
        </p:nvPicPr>
        <p:blipFill>
          <a:blip r:embed="rId3"/>
          <a:stretch/>
        </p:blipFill>
        <p:spPr>
          <a:xfrm>
            <a:off x="1125000" y="1825560"/>
            <a:ext cx="4446360" cy="435096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Segnaposto contenuto 13" descr="Immagine Pin Storia"/>
          <p:cNvPicPr/>
          <p:nvPr/>
        </p:nvPicPr>
        <p:blipFill>
          <a:blip r:embed="rId3"/>
          <a:stretch/>
        </p:blipFill>
        <p:spPr>
          <a:xfrm>
            <a:off x="7162920" y="1825560"/>
            <a:ext cx="3582000" cy="4350960"/>
          </a:xfrm>
          <a:prstGeom prst="rect">
            <a:avLst/>
          </a:prstGeom>
          <a:noFill/>
          <a:ln w="0">
            <a:noFill/>
          </a:ln>
        </p:spPr>
      </p:pic>
      <p:sp>
        <p:nvSpPr>
          <p:cNvPr id="90" name="PlaceHolder 1"/>
          <p:cNvSpPr>
            <a:spLocks noGrp="1"/>
          </p:cNvSpPr>
          <p:nvPr>
            <p:ph/>
          </p:nvPr>
        </p:nvSpPr>
        <p:spPr>
          <a:xfrm>
            <a:off x="838080" y="1825560"/>
            <a:ext cx="5181120" cy="435096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it-IT" sz="2000" b="0" u="none" strike="noStrike">
                <a:solidFill>
                  <a:schemeClr val="dk1"/>
                </a:solidFill>
                <a:effectLst/>
                <a:uFillTx/>
                <a:latin typeface="Times New Roman"/>
                <a:ea typeface="Calibri"/>
              </a:rPr>
              <a:t>La presa in carico nutrizionale non si esaurisce alla valutazione dei parametri clinici   </a:t>
            </a:r>
            <a:endParaRPr lang="it-IT" sz="2000" b="0" u="none" strike="noStrike">
              <a:solidFill>
                <a:schemeClr val="dk1"/>
              </a:solidFill>
              <a:effectLst/>
              <a:uFillTx/>
              <a:latin typeface="Calibri"/>
            </a:endParaRPr>
          </a:p>
        </p:txBody>
      </p:sp>
      <p:sp>
        <p:nvSpPr>
          <p:cNvPr id="91" name="PlaceHolder 2"/>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algn="ctr" defTabSz="914400">
              <a:lnSpc>
                <a:spcPct val="90000"/>
              </a:lnSpc>
              <a:buNone/>
            </a:pPr>
            <a:r>
              <a:rPr lang="it-IT" sz="4800" b="0" u="none" strike="noStrike">
                <a:solidFill>
                  <a:schemeClr val="dk1"/>
                </a:solidFill>
                <a:effectLst/>
                <a:uFillTx/>
                <a:latin typeface="Times New Roman"/>
              </a:rPr>
              <a:t>…ALLA PERSONA</a:t>
            </a:r>
            <a:endParaRPr lang="it-IT" sz="4800" b="0" u="none" strike="noStrike">
              <a:solidFill>
                <a:schemeClr val="dk1"/>
              </a:solidFill>
              <a:effectLst/>
              <a:uFillTx/>
              <a:latin typeface="Calibri Light"/>
            </a:endParaRPr>
          </a:p>
        </p:txBody>
      </p:sp>
      <p:pic>
        <p:nvPicPr>
          <p:cNvPr id="92" name="Immagine 6"/>
          <p:cNvPicPr/>
          <p:nvPr/>
        </p:nvPicPr>
        <p:blipFill>
          <a:blip r:embed="rId4"/>
          <a:stretch/>
        </p:blipFill>
        <p:spPr>
          <a:xfrm>
            <a:off x="100080" y="1825560"/>
            <a:ext cx="3741840" cy="3487320"/>
          </a:xfrm>
          <a:prstGeom prst="rect">
            <a:avLst/>
          </a:prstGeom>
          <a:noFill/>
          <a:ln w="0">
            <a:noFill/>
          </a:ln>
        </p:spPr>
      </p:pic>
      <p:pic>
        <p:nvPicPr>
          <p:cNvPr id="93" name="Immagine 7" descr="Immagine Pin Storia"/>
          <p:cNvPicPr/>
          <p:nvPr/>
        </p:nvPicPr>
        <p:blipFill>
          <a:blip r:embed="rId5"/>
          <a:stretch/>
        </p:blipFill>
        <p:spPr>
          <a:xfrm>
            <a:off x="2490120" y="4512960"/>
            <a:ext cx="2282040" cy="1965240"/>
          </a:xfrm>
          <a:prstGeom prst="rect">
            <a:avLst/>
          </a:prstGeom>
          <a:noFill/>
          <a:ln w="0">
            <a:noFill/>
          </a:ln>
        </p:spPr>
      </p:pic>
      <p:pic>
        <p:nvPicPr>
          <p:cNvPr id="94" name="Immagine 10"/>
          <p:cNvPicPr/>
          <p:nvPr/>
        </p:nvPicPr>
        <p:blipFill>
          <a:blip r:embed="rId6"/>
          <a:stretch/>
        </p:blipFill>
        <p:spPr>
          <a:xfrm>
            <a:off x="3394800" y="3007800"/>
            <a:ext cx="1699200" cy="1699200"/>
          </a:xfrm>
          <a:prstGeom prst="rect">
            <a:avLst/>
          </a:prstGeom>
          <a:noFill/>
          <a:ln w="0">
            <a:noFill/>
          </a:ln>
        </p:spPr>
      </p:pic>
      <p:pic>
        <p:nvPicPr>
          <p:cNvPr id="95" name="Segnaposto contenuto 13" descr="Immagine Pin Storia"/>
          <p:cNvPicPr/>
          <p:nvPr/>
        </p:nvPicPr>
        <p:blipFill>
          <a:blip r:embed="rId3"/>
          <a:stretch/>
        </p:blipFill>
        <p:spPr>
          <a:xfrm>
            <a:off x="7212960" y="1825560"/>
            <a:ext cx="3582000" cy="4350960"/>
          </a:xfrm>
          <a:prstGeom prst="rect">
            <a:avLst/>
          </a:prstGeom>
          <a:noFill/>
          <a:ln w="0">
            <a:noFill/>
          </a:ln>
        </p:spPr>
      </p:pic>
      <p:sp>
        <p:nvSpPr>
          <p:cNvPr id="96" name="CasellaDiTesto 15"/>
          <p:cNvSpPr/>
          <p:nvPr/>
        </p:nvSpPr>
        <p:spPr>
          <a:xfrm>
            <a:off x="8181720" y="2088360"/>
            <a:ext cx="2093760" cy="517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800" b="0" u="none" strike="noStrike">
                <a:solidFill>
                  <a:schemeClr val="dk1"/>
                </a:solidFill>
                <a:effectLst/>
                <a:uFillTx/>
                <a:latin typeface="Times New Roman"/>
              </a:rPr>
              <a:t>Aspettative</a:t>
            </a:r>
            <a:endParaRPr lang="it-IT" sz="2800" b="0" u="none" strike="noStrike">
              <a:solidFill>
                <a:srgbClr val="000000"/>
              </a:solidFill>
              <a:effectLst/>
              <a:uFillTx/>
              <a:latin typeface="Arial"/>
            </a:endParaRPr>
          </a:p>
        </p:txBody>
      </p:sp>
      <p:sp>
        <p:nvSpPr>
          <p:cNvPr id="97" name="CasellaDiTesto 17"/>
          <p:cNvSpPr/>
          <p:nvPr/>
        </p:nvSpPr>
        <p:spPr>
          <a:xfrm>
            <a:off x="8455680" y="2849040"/>
            <a:ext cx="1153080" cy="517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800" b="0" u="none" strike="noStrike">
                <a:solidFill>
                  <a:schemeClr val="dk1"/>
                </a:solidFill>
                <a:effectLst/>
                <a:uFillTx/>
                <a:latin typeface="Times New Roman"/>
              </a:rPr>
              <a:t>Paure</a:t>
            </a:r>
            <a:endParaRPr lang="it-IT" sz="2800" b="0" u="none" strike="noStrike">
              <a:solidFill>
                <a:srgbClr val="000000"/>
              </a:solidFill>
              <a:effectLst/>
              <a:uFillTx/>
              <a:latin typeface="Arial"/>
            </a:endParaRPr>
          </a:p>
        </p:txBody>
      </p:sp>
      <p:sp>
        <p:nvSpPr>
          <p:cNvPr id="98" name="CasellaDiTesto 19"/>
          <p:cNvSpPr/>
          <p:nvPr/>
        </p:nvSpPr>
        <p:spPr>
          <a:xfrm>
            <a:off x="8427240" y="3701160"/>
            <a:ext cx="1153080" cy="517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800" b="0" u="none" strike="noStrike">
                <a:solidFill>
                  <a:schemeClr val="dk1"/>
                </a:solidFill>
                <a:effectLst/>
                <a:uFillTx/>
                <a:latin typeface="Times New Roman"/>
              </a:rPr>
              <a:t>Storia</a:t>
            </a:r>
            <a:endParaRPr lang="it-IT" sz="2800" b="0" u="none" strike="noStrike">
              <a:solidFill>
                <a:srgbClr val="000000"/>
              </a:solidFill>
              <a:effectLst/>
              <a:uFillTx/>
              <a:latin typeface="Arial"/>
            </a:endParaRPr>
          </a:p>
        </p:txBody>
      </p:sp>
      <p:sp>
        <p:nvSpPr>
          <p:cNvPr id="99" name="CasellaDiTesto 22"/>
          <p:cNvSpPr/>
          <p:nvPr/>
        </p:nvSpPr>
        <p:spPr>
          <a:xfrm>
            <a:off x="7585200" y="4487400"/>
            <a:ext cx="2690280" cy="517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800" b="0" u="none" strike="noStrike">
                <a:solidFill>
                  <a:schemeClr val="dk1"/>
                </a:solidFill>
                <a:effectLst/>
                <a:uFillTx/>
                <a:latin typeface="Times New Roman"/>
              </a:rPr>
              <a:t>Tentativi falliti </a:t>
            </a:r>
            <a:endParaRPr lang="it-IT" sz="2800" b="0" u="none" strike="noStrike">
              <a:solidFill>
                <a:srgbClr val="000000"/>
              </a:solidFill>
              <a:effectLst/>
              <a:uFillTx/>
              <a:latin typeface="Arial"/>
            </a:endParaRPr>
          </a:p>
        </p:txBody>
      </p:sp>
      <p:sp>
        <p:nvSpPr>
          <p:cNvPr id="100" name="CasellaDiTesto 24"/>
          <p:cNvSpPr/>
          <p:nvPr/>
        </p:nvSpPr>
        <p:spPr>
          <a:xfrm>
            <a:off x="7021440" y="5314320"/>
            <a:ext cx="4021200" cy="50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750" b="0" u="none" strike="noStrike">
                <a:solidFill>
                  <a:schemeClr val="dk1"/>
                </a:solidFill>
                <a:effectLst/>
                <a:uFillTx/>
                <a:latin typeface="Times New Roman"/>
              </a:rPr>
              <a:t>Desiderio di cambiare </a:t>
            </a:r>
            <a:endParaRPr lang="it-IT" sz="275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838080" y="52560"/>
            <a:ext cx="10515240" cy="1325160"/>
          </a:xfrm>
          <a:prstGeom prst="rect">
            <a:avLst/>
          </a:prstGeom>
          <a:noFill/>
          <a:ln w="0">
            <a:noFill/>
          </a:ln>
        </p:spPr>
        <p:txBody>
          <a:bodyPr lIns="91440" tIns="45720" rIns="91440" bIns="45720" anchor="ctr">
            <a:noAutofit/>
          </a:bodyPr>
          <a:lstStyle/>
          <a:p>
            <a:pPr indent="0" algn="ctr" defTabSz="914400">
              <a:lnSpc>
                <a:spcPct val="90000"/>
              </a:lnSpc>
              <a:buNone/>
            </a:pPr>
            <a:r>
              <a:rPr lang="it-IT" sz="3600" b="0" u="none" strike="noStrike">
                <a:solidFill>
                  <a:schemeClr val="dk1"/>
                </a:solidFill>
                <a:effectLst/>
                <a:uFillTx/>
                <a:latin typeface="Times New Roman"/>
              </a:rPr>
              <a:t>IL PERCORSO</a:t>
            </a:r>
            <a:endParaRPr lang="it-IT" sz="3600" b="0" u="none" strike="noStrike">
              <a:solidFill>
                <a:schemeClr val="dk1"/>
              </a:solidFill>
              <a:effectLst/>
              <a:uFillTx/>
              <a:latin typeface="Calibri Light"/>
            </a:endParaRPr>
          </a:p>
        </p:txBody>
      </p:sp>
      <p:sp>
        <p:nvSpPr>
          <p:cNvPr id="102" name="CasellaDiTesto 14"/>
          <p:cNvSpPr/>
          <p:nvPr/>
        </p:nvSpPr>
        <p:spPr>
          <a:xfrm>
            <a:off x="1091880" y="4450320"/>
            <a:ext cx="3248640" cy="36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1" u="none" strike="noStrike">
                <a:solidFill>
                  <a:schemeClr val="dk1"/>
                </a:solidFill>
                <a:effectLst/>
                <a:uFillTx/>
                <a:latin typeface="Times New Roman"/>
              </a:rPr>
              <a:t>Prima visita chirurgica </a:t>
            </a:r>
            <a:endParaRPr lang="it-IT" sz="1800" b="0" u="none" strike="noStrike">
              <a:solidFill>
                <a:srgbClr val="000000"/>
              </a:solidFill>
              <a:effectLst/>
              <a:uFillTx/>
              <a:latin typeface="Arial"/>
            </a:endParaRPr>
          </a:p>
        </p:txBody>
      </p:sp>
      <p:sp>
        <p:nvSpPr>
          <p:cNvPr id="103" name="CasellaDiTesto 15"/>
          <p:cNvSpPr/>
          <p:nvPr/>
        </p:nvSpPr>
        <p:spPr>
          <a:xfrm>
            <a:off x="-486720" y="2459880"/>
            <a:ext cx="5571360" cy="118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1" u="none" strike="noStrike">
                <a:solidFill>
                  <a:schemeClr val="dk1"/>
                </a:solidFill>
                <a:effectLst/>
                <a:uFillTx/>
                <a:latin typeface="Times New Roman"/>
              </a:rPr>
              <a:t>Inizio percorso</a:t>
            </a:r>
            <a:endParaRPr lang="it-IT" sz="1800" b="0" u="none" strike="noStrike">
              <a:solidFill>
                <a:srgbClr val="000000"/>
              </a:solidFill>
              <a:effectLst/>
              <a:uFillTx/>
              <a:latin typeface="Arial"/>
            </a:endParaRPr>
          </a:p>
          <a:p>
            <a:pPr algn="ctr" defTabSz="914400">
              <a:lnSpc>
                <a:spcPct val="100000"/>
              </a:lnSpc>
            </a:pPr>
            <a:r>
              <a:rPr lang="it-IT" sz="1800" b="1" u="none" strike="noStrike">
                <a:solidFill>
                  <a:schemeClr val="dk1"/>
                </a:solidFill>
                <a:effectLst/>
                <a:uFillTx/>
                <a:latin typeface="Times New Roman"/>
              </a:rPr>
              <a:t>Nutrizionale e psicologico</a:t>
            </a:r>
            <a:endParaRPr lang="it-IT" sz="1800" b="0" u="none" strike="noStrike">
              <a:solidFill>
                <a:srgbClr val="000000"/>
              </a:solidFill>
              <a:effectLst/>
              <a:uFillTx/>
              <a:latin typeface="Arial"/>
            </a:endParaRPr>
          </a:p>
          <a:p>
            <a:pPr algn="ctr" defTabSz="914400">
              <a:lnSpc>
                <a:spcPct val="100000"/>
              </a:lnSpc>
            </a:pPr>
            <a:r>
              <a:rPr lang="it-IT" sz="1800" b="0" i="1" u="none" strike="noStrike">
                <a:solidFill>
                  <a:schemeClr val="dk1"/>
                </a:solidFill>
                <a:effectLst/>
                <a:uFillTx/>
                <a:latin typeface="Times New Roman"/>
              </a:rPr>
              <a:t>con valutazione, educazione nutrizionale </a:t>
            </a:r>
            <a:endParaRPr lang="it-IT" sz="1800" b="0" u="none" strike="noStrike">
              <a:solidFill>
                <a:srgbClr val="000000"/>
              </a:solidFill>
              <a:effectLst/>
              <a:uFillTx/>
              <a:latin typeface="Arial"/>
            </a:endParaRPr>
          </a:p>
          <a:p>
            <a:pPr algn="ctr" defTabSz="914400">
              <a:lnSpc>
                <a:spcPct val="100000"/>
              </a:lnSpc>
            </a:pPr>
            <a:r>
              <a:rPr lang="it-IT" sz="1800" b="0" i="1" u="none" strike="noStrike">
                <a:solidFill>
                  <a:schemeClr val="dk1"/>
                </a:solidFill>
                <a:effectLst/>
                <a:uFillTx/>
                <a:latin typeface="Times New Roman"/>
              </a:rPr>
              <a:t>e preparazione all’intervento  </a:t>
            </a:r>
            <a:endParaRPr lang="it-IT" sz="1800" b="0" u="none" strike="noStrike">
              <a:solidFill>
                <a:srgbClr val="000000"/>
              </a:solidFill>
              <a:effectLst/>
              <a:uFillTx/>
              <a:latin typeface="Arial"/>
            </a:endParaRPr>
          </a:p>
        </p:txBody>
      </p:sp>
      <p:sp>
        <p:nvSpPr>
          <p:cNvPr id="104" name="CasellaDiTesto 16"/>
          <p:cNvSpPr/>
          <p:nvPr/>
        </p:nvSpPr>
        <p:spPr>
          <a:xfrm>
            <a:off x="1905840" y="1378440"/>
            <a:ext cx="592596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1" u="none" strike="noStrike">
                <a:solidFill>
                  <a:schemeClr val="dk1"/>
                </a:solidFill>
                <a:effectLst/>
                <a:uFillTx/>
                <a:latin typeface="Times New Roman"/>
              </a:rPr>
              <a:t>Spiegazione del post intervento</a:t>
            </a:r>
            <a:endParaRPr lang="it-IT" sz="1800" b="0" u="none" strike="noStrike">
              <a:solidFill>
                <a:srgbClr val="000000"/>
              </a:solidFill>
              <a:effectLst/>
              <a:uFillTx/>
              <a:latin typeface="Arial"/>
            </a:endParaRPr>
          </a:p>
          <a:p>
            <a:pPr algn="ctr" defTabSz="914400">
              <a:lnSpc>
                <a:spcPct val="100000"/>
              </a:lnSpc>
            </a:pPr>
            <a:r>
              <a:rPr lang="it-IT" sz="1800" b="0" i="1" u="none" strike="noStrike">
                <a:solidFill>
                  <a:schemeClr val="dk1"/>
                </a:solidFill>
                <a:effectLst/>
                <a:uFillTx/>
                <a:latin typeface="Times New Roman"/>
              </a:rPr>
              <a:t>Colmare i dubbi del paziente e rassicurarlo sulle sue paure</a:t>
            </a:r>
            <a:endParaRPr lang="it-IT" sz="1800" b="0" u="none" strike="noStrike">
              <a:solidFill>
                <a:srgbClr val="000000"/>
              </a:solidFill>
              <a:effectLst/>
              <a:uFillTx/>
              <a:latin typeface="Arial"/>
            </a:endParaRPr>
          </a:p>
        </p:txBody>
      </p:sp>
      <p:sp>
        <p:nvSpPr>
          <p:cNvPr id="105" name="CasellaDiTesto 17"/>
          <p:cNvSpPr/>
          <p:nvPr/>
        </p:nvSpPr>
        <p:spPr>
          <a:xfrm>
            <a:off x="7307280" y="3275640"/>
            <a:ext cx="2585520" cy="36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1" u="none" strike="noStrike">
                <a:solidFill>
                  <a:schemeClr val="dk1"/>
                </a:solidFill>
                <a:effectLst/>
                <a:uFillTx/>
                <a:latin typeface="Times New Roman"/>
              </a:rPr>
              <a:t>Intervento chirurgico </a:t>
            </a:r>
            <a:endParaRPr lang="it-IT" sz="1800" b="0" u="none" strike="noStrike">
              <a:solidFill>
                <a:srgbClr val="000000"/>
              </a:solidFill>
              <a:effectLst/>
              <a:uFillTx/>
              <a:latin typeface="Arial"/>
            </a:endParaRPr>
          </a:p>
        </p:txBody>
      </p:sp>
      <p:sp>
        <p:nvSpPr>
          <p:cNvPr id="106" name="CasellaDiTesto 18"/>
          <p:cNvSpPr/>
          <p:nvPr/>
        </p:nvSpPr>
        <p:spPr>
          <a:xfrm>
            <a:off x="4908240" y="5354280"/>
            <a:ext cx="706896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1" u="none" strike="noStrike">
                <a:solidFill>
                  <a:schemeClr val="dk1"/>
                </a:solidFill>
                <a:effectLst/>
                <a:uFillTx/>
                <a:latin typeface="Times New Roman"/>
              </a:rPr>
              <a:t>Monitoraggio e follow up </a:t>
            </a:r>
            <a:endParaRPr lang="it-IT" sz="1800" b="0" u="none" strike="noStrike">
              <a:solidFill>
                <a:srgbClr val="000000"/>
              </a:solidFill>
              <a:effectLst/>
              <a:uFillTx/>
              <a:latin typeface="Arial"/>
            </a:endParaRPr>
          </a:p>
          <a:p>
            <a:pPr algn="ctr" defTabSz="914400">
              <a:lnSpc>
                <a:spcPct val="100000"/>
              </a:lnSpc>
            </a:pPr>
            <a:r>
              <a:rPr lang="it-IT" sz="1800" b="0" u="none" strike="noStrike">
                <a:solidFill>
                  <a:schemeClr val="dk1"/>
                </a:solidFill>
                <a:effectLst/>
                <a:uFillTx/>
                <a:latin typeface="Times New Roman"/>
              </a:rPr>
              <a:t>per il mantenimento del nadir e riduzione del rischio di weight-regain</a:t>
            </a:r>
            <a:endParaRPr lang="it-IT" sz="1800" b="0" u="none" strike="noStrike">
              <a:solidFill>
                <a:srgbClr val="000000"/>
              </a:solidFill>
              <a:effectLst/>
              <a:uFillTx/>
              <a:latin typeface="Arial"/>
            </a:endParaRPr>
          </a:p>
        </p:txBody>
      </p:sp>
      <p:sp>
        <p:nvSpPr>
          <p:cNvPr id="107" name="CasellaDiTesto 19"/>
          <p:cNvSpPr/>
          <p:nvPr/>
        </p:nvSpPr>
        <p:spPr>
          <a:xfrm>
            <a:off x="7410960" y="4173480"/>
            <a:ext cx="456624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1" u="none" strike="noStrike">
                <a:solidFill>
                  <a:schemeClr val="dk1"/>
                </a:solidFill>
                <a:effectLst/>
                <a:uFillTx/>
                <a:latin typeface="Times New Roman"/>
              </a:rPr>
              <a:t>Prime fasi della dieta di progressione </a:t>
            </a:r>
            <a:endParaRPr lang="it-IT" sz="1800" b="0" u="none" strike="noStrike">
              <a:solidFill>
                <a:srgbClr val="000000"/>
              </a:solidFill>
              <a:effectLst/>
              <a:uFillTx/>
              <a:latin typeface="Arial"/>
            </a:endParaRPr>
          </a:p>
          <a:p>
            <a:pPr algn="ctr" defTabSz="914400">
              <a:lnSpc>
                <a:spcPct val="100000"/>
              </a:lnSpc>
            </a:pPr>
            <a:r>
              <a:rPr lang="it-IT" sz="1800" b="0" i="1" u="none" strike="noStrike">
                <a:solidFill>
                  <a:schemeClr val="dk1"/>
                </a:solidFill>
                <a:effectLst/>
                <a:uFillTx/>
                <a:latin typeface="Times New Roman"/>
              </a:rPr>
              <a:t>Fase liquida, semi-liquida, semi-solida e solida</a:t>
            </a:r>
            <a:endParaRPr lang="it-IT" sz="1800" b="0" u="none" strike="noStrike">
              <a:solidFill>
                <a:srgbClr val="000000"/>
              </a:solidFill>
              <a:effectLst/>
              <a:uFillTx/>
              <a:latin typeface="Arial"/>
            </a:endParaRPr>
          </a:p>
        </p:txBody>
      </p:sp>
      <p:pic>
        <p:nvPicPr>
          <p:cNvPr id="108" name="Immagine 3"/>
          <p:cNvPicPr/>
          <p:nvPr/>
        </p:nvPicPr>
        <p:blipFill>
          <a:blip r:embed="rId3"/>
          <a:stretch/>
        </p:blipFill>
        <p:spPr>
          <a:xfrm>
            <a:off x="3851640" y="2197080"/>
            <a:ext cx="3980160" cy="3794400"/>
          </a:xfrm>
          <a:prstGeom prst="rect">
            <a:avLst/>
          </a:prstGeom>
          <a:noFill/>
          <a:ln w="0">
            <a:noFill/>
          </a:ln>
        </p:spPr>
      </p:pic>
      <p:sp>
        <p:nvSpPr>
          <p:cNvPr id="109" name="CasellaDiTesto 2"/>
          <p:cNvSpPr/>
          <p:nvPr/>
        </p:nvSpPr>
        <p:spPr>
          <a:xfrm>
            <a:off x="6896160" y="1998000"/>
            <a:ext cx="5201640" cy="91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1" u="none" strike="noStrike">
                <a:solidFill>
                  <a:schemeClr val="dk1"/>
                </a:solidFill>
                <a:effectLst/>
                <a:uFillTx/>
                <a:latin typeface="Times New Roman"/>
              </a:rPr>
              <a:t>Colloquio pre-intervento</a:t>
            </a:r>
            <a:endParaRPr lang="it-IT" sz="1800" b="0" u="none" strike="noStrike">
              <a:solidFill>
                <a:srgbClr val="000000"/>
              </a:solidFill>
              <a:effectLst/>
              <a:uFillTx/>
              <a:latin typeface="Arial"/>
            </a:endParaRPr>
          </a:p>
          <a:p>
            <a:pPr algn="ctr" defTabSz="914400">
              <a:lnSpc>
                <a:spcPct val="100000"/>
              </a:lnSpc>
            </a:pPr>
            <a:r>
              <a:rPr lang="it-IT" sz="1800" b="0" i="1" u="none" strike="noStrike">
                <a:solidFill>
                  <a:schemeClr val="dk1"/>
                </a:solidFill>
                <a:effectLst/>
                <a:uFillTx/>
                <a:latin typeface="Times New Roman"/>
              </a:rPr>
              <a:t>Pianificazione degli esami necessari, consegna della dieta preparatoria e pianificazione dell’intervento</a:t>
            </a:r>
            <a:endParaRPr lang="it-IT" sz="18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fontScale="90000"/>
          </a:bodyPr>
          <a:lstStyle/>
          <a:p>
            <a:pPr indent="0" algn="ctr" defTabSz="914400">
              <a:lnSpc>
                <a:spcPct val="90000"/>
              </a:lnSpc>
              <a:buNone/>
            </a:pPr>
            <a:r>
              <a:rPr lang="it-IT" sz="4800" b="0" u="none" strike="noStrike">
                <a:solidFill>
                  <a:schemeClr val="dk1"/>
                </a:solidFill>
                <a:effectLst/>
                <a:uFillTx/>
                <a:latin typeface="Times New Roman"/>
              </a:rPr>
              <a:t>LA DIETISTA CHE VORREI DIVENTARE</a:t>
            </a:r>
            <a:endParaRPr lang="it-IT" sz="4800" b="0" u="none" strike="noStrike">
              <a:solidFill>
                <a:schemeClr val="dk1"/>
              </a:solidFill>
              <a:effectLst/>
              <a:uFillTx/>
              <a:latin typeface="Calibri Light"/>
            </a:endParaRPr>
          </a:p>
        </p:txBody>
      </p:sp>
      <p:pic>
        <p:nvPicPr>
          <p:cNvPr id="111" name="Immagine 3"/>
          <p:cNvPicPr/>
          <p:nvPr/>
        </p:nvPicPr>
        <p:blipFill>
          <a:blip r:embed="rId3"/>
          <a:srcRect b="15483"/>
          <a:stretch/>
        </p:blipFill>
        <p:spPr>
          <a:xfrm>
            <a:off x="4664520" y="1690560"/>
            <a:ext cx="2895120" cy="4378680"/>
          </a:xfrm>
          <a:prstGeom prst="rect">
            <a:avLst/>
          </a:prstGeom>
          <a:noFill/>
          <a:ln w="0">
            <a:noFill/>
          </a:ln>
        </p:spPr>
      </p:pic>
      <p:sp>
        <p:nvSpPr>
          <p:cNvPr id="112" name="CasellaDiTesto 7"/>
          <p:cNvSpPr/>
          <p:nvPr/>
        </p:nvSpPr>
        <p:spPr>
          <a:xfrm>
            <a:off x="1734480" y="2251440"/>
            <a:ext cx="238716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400" b="1" u="none" strike="noStrike">
                <a:solidFill>
                  <a:schemeClr val="dk1"/>
                </a:solidFill>
                <a:effectLst/>
                <a:uFillTx/>
                <a:latin typeface="Times New Roman"/>
              </a:rPr>
              <a:t>COMPETENZA</a:t>
            </a:r>
            <a:endParaRPr lang="it-IT" sz="2400" b="0" u="none" strike="noStrike">
              <a:solidFill>
                <a:srgbClr val="000000"/>
              </a:solidFill>
              <a:effectLst/>
              <a:uFillTx/>
              <a:latin typeface="Arial"/>
            </a:endParaRPr>
          </a:p>
        </p:txBody>
      </p:sp>
      <p:sp>
        <p:nvSpPr>
          <p:cNvPr id="113" name="CasellaDiTesto 11"/>
          <p:cNvSpPr/>
          <p:nvPr/>
        </p:nvSpPr>
        <p:spPr>
          <a:xfrm>
            <a:off x="8306640" y="2240640"/>
            <a:ext cx="173124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400" b="1" u="none" strike="noStrike">
                <a:solidFill>
                  <a:schemeClr val="dk1"/>
                </a:solidFill>
                <a:effectLst/>
                <a:uFillTx/>
                <a:latin typeface="Times New Roman"/>
              </a:rPr>
              <a:t>ASCOLTO</a:t>
            </a:r>
            <a:endParaRPr lang="it-IT" sz="2400" b="0" u="none" strike="noStrike">
              <a:solidFill>
                <a:srgbClr val="000000"/>
              </a:solidFill>
              <a:effectLst/>
              <a:uFillTx/>
              <a:latin typeface="Arial"/>
            </a:endParaRPr>
          </a:p>
        </p:txBody>
      </p:sp>
      <p:sp>
        <p:nvSpPr>
          <p:cNvPr id="114" name="CasellaDiTesto 13"/>
          <p:cNvSpPr/>
          <p:nvPr/>
        </p:nvSpPr>
        <p:spPr>
          <a:xfrm>
            <a:off x="1888920" y="4155480"/>
            <a:ext cx="164160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it-IT" sz="2400" b="1" u="none" strike="noStrike">
                <a:solidFill>
                  <a:schemeClr val="dk1"/>
                </a:solidFill>
                <a:effectLst/>
                <a:uFillTx/>
                <a:latin typeface="Times New Roman"/>
              </a:rPr>
              <a:t>EMPATIA</a:t>
            </a:r>
            <a:endParaRPr lang="it-IT" sz="2400" b="0" u="none" strike="noStrike">
              <a:solidFill>
                <a:srgbClr val="000000"/>
              </a:solidFill>
              <a:effectLst/>
              <a:uFillTx/>
              <a:latin typeface="Arial"/>
            </a:endParaRPr>
          </a:p>
        </p:txBody>
      </p:sp>
      <p:sp>
        <p:nvSpPr>
          <p:cNvPr id="115" name="CasellaDiTesto 15"/>
          <p:cNvSpPr/>
          <p:nvPr/>
        </p:nvSpPr>
        <p:spPr>
          <a:xfrm>
            <a:off x="8054640" y="4155480"/>
            <a:ext cx="297144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it-IT" sz="2400" b="1" u="none" strike="noStrike">
                <a:solidFill>
                  <a:schemeClr val="dk1"/>
                </a:solidFill>
                <a:effectLst/>
                <a:uFillTx/>
                <a:latin typeface="Times New Roman"/>
              </a:rPr>
              <a:t>RESPONSABILITÀ</a:t>
            </a:r>
            <a:endParaRPr lang="it-IT" sz="2400" b="0" u="none" strike="noStrike">
              <a:solidFill>
                <a:srgbClr val="000000"/>
              </a:solidFill>
              <a:effectLst/>
              <a:uFillTx/>
              <a:latin typeface="Arial"/>
            </a:endParaRPr>
          </a:p>
        </p:txBody>
      </p:sp>
      <p:sp>
        <p:nvSpPr>
          <p:cNvPr id="116" name="CasellaDiTesto 19"/>
          <p:cNvSpPr/>
          <p:nvPr/>
        </p:nvSpPr>
        <p:spPr>
          <a:xfrm>
            <a:off x="868680" y="2717640"/>
            <a:ext cx="445644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0" i="1" u="none" strike="noStrike">
                <a:solidFill>
                  <a:schemeClr val="dk1"/>
                </a:solidFill>
                <a:effectLst/>
                <a:uFillTx/>
                <a:latin typeface="Times New Roman"/>
                <a:ea typeface="Calibri"/>
              </a:rPr>
              <a:t>la base del nostro lavoro, ma che a volte da sola non basta </a:t>
            </a:r>
            <a:endParaRPr lang="it-IT" sz="1800" b="0" u="none" strike="noStrike">
              <a:solidFill>
                <a:srgbClr val="000000"/>
              </a:solidFill>
              <a:effectLst/>
              <a:uFillTx/>
              <a:latin typeface="Arial"/>
            </a:endParaRPr>
          </a:p>
        </p:txBody>
      </p:sp>
      <p:sp>
        <p:nvSpPr>
          <p:cNvPr id="117" name="CasellaDiTesto 23"/>
          <p:cNvSpPr/>
          <p:nvPr/>
        </p:nvSpPr>
        <p:spPr>
          <a:xfrm>
            <a:off x="7190640" y="2649600"/>
            <a:ext cx="4686120" cy="91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0" i="1" u="none" strike="noStrike">
                <a:solidFill>
                  <a:schemeClr val="dk1"/>
                </a:solidFill>
                <a:effectLst/>
                <a:uFillTx/>
                <a:latin typeface="Times New Roman"/>
                <a:ea typeface="Calibri"/>
              </a:rPr>
              <a:t>ogni paziente arriva con una storia ed esigenze diverse è importante adattare le indicazioni ad esse favorendo l’aderenza al percorso</a:t>
            </a:r>
            <a:endParaRPr lang="it-IT" sz="1800" b="0" u="none" strike="noStrike">
              <a:solidFill>
                <a:srgbClr val="000000"/>
              </a:solidFill>
              <a:effectLst/>
              <a:uFillTx/>
              <a:latin typeface="Arial"/>
            </a:endParaRPr>
          </a:p>
        </p:txBody>
      </p:sp>
      <p:sp>
        <p:nvSpPr>
          <p:cNvPr id="118" name="CasellaDiTesto 27"/>
          <p:cNvSpPr/>
          <p:nvPr/>
        </p:nvSpPr>
        <p:spPr>
          <a:xfrm>
            <a:off x="100440" y="4617360"/>
            <a:ext cx="551628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800" b="0" i="1" u="none" strike="noStrike">
                <a:solidFill>
                  <a:schemeClr val="dk1"/>
                </a:solidFill>
                <a:effectLst/>
                <a:uFillTx/>
                <a:latin typeface="Times New Roman"/>
                <a:ea typeface="Calibri"/>
              </a:rPr>
              <a:t>Per entrare in relazione con una persona e comprendere anche le sue difficoltà e le sue aspettative</a:t>
            </a:r>
            <a:endParaRPr lang="it-IT" sz="1800" b="0" u="none" strike="noStrike">
              <a:solidFill>
                <a:srgbClr val="000000"/>
              </a:solidFill>
              <a:effectLst/>
              <a:uFillTx/>
              <a:latin typeface="Arial"/>
            </a:endParaRPr>
          </a:p>
        </p:txBody>
      </p:sp>
      <p:sp>
        <p:nvSpPr>
          <p:cNvPr id="119" name="CasellaDiTesto 29"/>
          <p:cNvSpPr/>
          <p:nvPr/>
        </p:nvSpPr>
        <p:spPr>
          <a:xfrm>
            <a:off x="6654600" y="4617360"/>
            <a:ext cx="533268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spcAft>
                <a:spcPts val="799"/>
              </a:spcAft>
            </a:pPr>
            <a:r>
              <a:rPr lang="it-IT" sz="1800" b="0" i="1" u="none" strike="noStrike">
                <a:solidFill>
                  <a:schemeClr val="dk1"/>
                </a:solidFill>
                <a:effectLst/>
                <a:uFillTx/>
                <a:latin typeface="Times New Roman"/>
                <a:ea typeface="Calibri"/>
              </a:rPr>
              <a:t>ogni indicazione che diamo può avere un peso concreto nel percorso di quella persona.</a:t>
            </a:r>
            <a:endParaRPr lang="it-IT" sz="1800" b="0" u="none" strike="noStrike">
              <a:solidFill>
                <a:srgbClr val="000000"/>
              </a:solidFill>
              <a:effectLst/>
              <a:uFillTx/>
              <a:latin typeface="Arial"/>
            </a:endParaRPr>
          </a:p>
        </p:txBody>
      </p:sp>
      <p:sp>
        <p:nvSpPr>
          <p:cNvPr id="120" name="CasellaDiTesto 1"/>
          <p:cNvSpPr/>
          <p:nvPr/>
        </p:nvSpPr>
        <p:spPr>
          <a:xfrm>
            <a:off x="3414600" y="6054120"/>
            <a:ext cx="5757480" cy="334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1600" b="0" u="none" strike="noStrike">
                <a:solidFill>
                  <a:schemeClr val="dk1"/>
                </a:solidFill>
                <a:effectLst/>
                <a:uFillTx/>
                <a:latin typeface="Times New Roman"/>
              </a:rPr>
              <a:t>Competenze maturate attraverso l’esperienza sul campo</a:t>
            </a:r>
            <a:endParaRPr lang="it-IT" sz="16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Immagine 8"/>
          <p:cNvSpPr/>
          <p:nvPr/>
        </p:nvSpPr>
        <p:spPr>
          <a:xfrm>
            <a:off x="4319640" y="2347200"/>
            <a:ext cx="2964600" cy="2859840"/>
          </a:xfrm>
          <a:prstGeom prst="cloud">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22" name="Immagine 5"/>
          <p:cNvSpPr/>
          <p:nvPr/>
        </p:nvSpPr>
        <p:spPr>
          <a:xfrm>
            <a:off x="7336800" y="4159080"/>
            <a:ext cx="4498560" cy="2602800"/>
          </a:xfrm>
          <a:prstGeom prst="cloud">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23" name="Immagine 2"/>
          <p:cNvSpPr/>
          <p:nvPr/>
        </p:nvSpPr>
        <p:spPr>
          <a:xfrm>
            <a:off x="190800" y="3202560"/>
            <a:ext cx="2587320" cy="2859840"/>
          </a:xfrm>
          <a:prstGeom prst="cloud">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24" name="CasellaDiTesto 11"/>
          <p:cNvSpPr/>
          <p:nvPr/>
        </p:nvSpPr>
        <p:spPr>
          <a:xfrm>
            <a:off x="647280" y="1508400"/>
            <a:ext cx="262656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“Qui mi sento capita.”</a:t>
            </a:r>
            <a:endParaRPr lang="it-IT" sz="2000" b="0" u="none" strike="noStrike">
              <a:solidFill>
                <a:srgbClr val="000000"/>
              </a:solidFill>
              <a:effectLst/>
              <a:uFillTx/>
              <a:latin typeface="Arial"/>
            </a:endParaRPr>
          </a:p>
        </p:txBody>
      </p:sp>
      <p:sp>
        <p:nvSpPr>
          <p:cNvPr id="125" name="CasellaDiTesto 15"/>
          <p:cNvSpPr/>
          <p:nvPr/>
        </p:nvSpPr>
        <p:spPr>
          <a:xfrm>
            <a:off x="4319640" y="1491840"/>
            <a:ext cx="336852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“Non vedevo l'ora di tornare.”</a:t>
            </a:r>
            <a:endParaRPr lang="it-IT" sz="2000" b="0" u="none" strike="noStrike">
              <a:solidFill>
                <a:srgbClr val="000000"/>
              </a:solidFill>
              <a:effectLst/>
              <a:uFillTx/>
              <a:latin typeface="Arial"/>
            </a:endParaRPr>
          </a:p>
        </p:txBody>
      </p:sp>
      <p:sp>
        <p:nvSpPr>
          <p:cNvPr id="126" name="CasellaDiTesto 17"/>
          <p:cNvSpPr/>
          <p:nvPr/>
        </p:nvSpPr>
        <p:spPr>
          <a:xfrm>
            <a:off x="1857960" y="2492640"/>
            <a:ext cx="425772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“Mi sembra di essere tornato a vivere.”</a:t>
            </a:r>
            <a:endParaRPr lang="it-IT" sz="2000" b="0" u="none" strike="noStrike">
              <a:solidFill>
                <a:srgbClr val="000000"/>
              </a:solidFill>
              <a:effectLst/>
              <a:uFillTx/>
              <a:latin typeface="Arial"/>
            </a:endParaRPr>
          </a:p>
        </p:txBody>
      </p:sp>
      <p:sp>
        <p:nvSpPr>
          <p:cNvPr id="127" name="CasellaDiTesto 19"/>
          <p:cNvSpPr/>
          <p:nvPr/>
        </p:nvSpPr>
        <p:spPr>
          <a:xfrm>
            <a:off x="647280" y="3507120"/>
            <a:ext cx="490068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“Per la prima volta sento di avercela fatta “.</a:t>
            </a:r>
            <a:endParaRPr lang="it-IT" sz="2000" b="0" u="none" strike="noStrike">
              <a:solidFill>
                <a:srgbClr val="000000"/>
              </a:solidFill>
              <a:effectLst/>
              <a:uFillTx/>
              <a:latin typeface="Arial"/>
            </a:endParaRPr>
          </a:p>
        </p:txBody>
      </p:sp>
      <p:sp>
        <p:nvSpPr>
          <p:cNvPr id="128" name="CasellaDiTesto 21"/>
          <p:cNvSpPr/>
          <p:nvPr/>
        </p:nvSpPr>
        <p:spPr>
          <a:xfrm>
            <a:off x="8502120" y="1481040"/>
            <a:ext cx="3333240" cy="395280"/>
          </a:xfrm>
          <a:prstGeom prst="rect">
            <a:avLst/>
          </a:prstGeom>
          <a:solidFill>
            <a:schemeClr val="bg1"/>
          </a:solidFill>
          <a:ln w="0">
            <a:no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“Mi sento finalmente libera.”</a:t>
            </a:r>
            <a:endParaRPr lang="it-IT" sz="2000" b="0" u="none" strike="noStrike">
              <a:solidFill>
                <a:srgbClr val="000000"/>
              </a:solidFill>
              <a:effectLst/>
              <a:uFillTx/>
              <a:latin typeface="Arial"/>
            </a:endParaRPr>
          </a:p>
        </p:txBody>
      </p:sp>
      <p:sp>
        <p:nvSpPr>
          <p:cNvPr id="129" name="CasellaDiTesto 23"/>
          <p:cNvSpPr/>
          <p:nvPr/>
        </p:nvSpPr>
        <p:spPr>
          <a:xfrm>
            <a:off x="3048480" y="4510800"/>
            <a:ext cx="613404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“Sono arrivata a questo punto dopo tanti anni difficili.”</a:t>
            </a:r>
            <a:endParaRPr lang="it-IT" sz="2000" b="0" u="none" strike="noStrike">
              <a:solidFill>
                <a:srgbClr val="000000"/>
              </a:solidFill>
              <a:effectLst/>
              <a:uFillTx/>
              <a:latin typeface="Arial"/>
            </a:endParaRPr>
          </a:p>
        </p:txBody>
      </p:sp>
      <p:sp>
        <p:nvSpPr>
          <p:cNvPr id="130" name="CasellaDiTesto 27"/>
          <p:cNvSpPr/>
          <p:nvPr/>
        </p:nvSpPr>
        <p:spPr>
          <a:xfrm>
            <a:off x="7828920" y="3429000"/>
            <a:ext cx="396072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“Per anni ho visto solo il mio peso.”</a:t>
            </a:r>
            <a:endParaRPr lang="it-IT" sz="2000" b="0" u="none" strike="noStrike">
              <a:solidFill>
                <a:srgbClr val="000000"/>
              </a:solidFill>
              <a:effectLst/>
              <a:uFillTx/>
              <a:latin typeface="Arial"/>
            </a:endParaRPr>
          </a:p>
        </p:txBody>
      </p:sp>
      <p:sp>
        <p:nvSpPr>
          <p:cNvPr id="131" name="CasellaDiTesto 29"/>
          <p:cNvSpPr/>
          <p:nvPr/>
        </p:nvSpPr>
        <p:spPr>
          <a:xfrm>
            <a:off x="6526440" y="2455200"/>
            <a:ext cx="535284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“Mi emoziono quando penso a come ero prima.”</a:t>
            </a:r>
            <a:endParaRPr lang="it-IT" sz="2000" b="0" u="none" strike="noStrike">
              <a:solidFill>
                <a:srgbClr val="000000"/>
              </a:solidFill>
              <a:effectLst/>
              <a:uFillTx/>
              <a:latin typeface="Arial"/>
            </a:endParaRPr>
          </a:p>
        </p:txBody>
      </p:sp>
      <p:sp>
        <p:nvSpPr>
          <p:cNvPr id="132" name="CasellaDiTesto 31"/>
          <p:cNvSpPr/>
          <p:nvPr/>
        </p:nvSpPr>
        <p:spPr>
          <a:xfrm>
            <a:off x="647280" y="5634000"/>
            <a:ext cx="415404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“Questa è una seconda possibilità.”</a:t>
            </a:r>
            <a:endParaRPr lang="it-IT" sz="2000" b="0" u="none" strike="noStrike">
              <a:solidFill>
                <a:srgbClr val="000000"/>
              </a:solidFill>
              <a:effectLst/>
              <a:uFillTx/>
              <a:latin typeface="Arial"/>
            </a:endParaRPr>
          </a:p>
        </p:txBody>
      </p:sp>
      <p:sp>
        <p:nvSpPr>
          <p:cNvPr id="133" name="CasellaDiTesto 7"/>
          <p:cNvSpPr/>
          <p:nvPr/>
        </p:nvSpPr>
        <p:spPr>
          <a:xfrm>
            <a:off x="8456760" y="5592960"/>
            <a:ext cx="3333240" cy="395280"/>
          </a:xfrm>
          <a:prstGeom prst="rect">
            <a:avLst/>
          </a:prstGeom>
          <a:solidFill>
            <a:schemeClr val="bg1"/>
          </a:solidFill>
          <a:ln w="0">
            <a:solidFill>
              <a:srgbClr val="B79D86"/>
            </a:solid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2000" b="0" i="1" u="none" strike="noStrike">
                <a:solidFill>
                  <a:schemeClr val="dk1"/>
                </a:solidFill>
                <a:effectLst/>
                <a:uFillTx/>
                <a:latin typeface="Times New Roman"/>
              </a:rPr>
              <a:t>“Mi sembra di essere rinata.”</a:t>
            </a:r>
            <a:endParaRPr lang="it-IT" sz="2000" b="0" u="none" strike="noStrike">
              <a:solidFill>
                <a:srgbClr val="000000"/>
              </a:solidFill>
              <a:effectLst/>
              <a:uFillTx/>
              <a:latin typeface="Arial"/>
            </a:endParaRPr>
          </a:p>
        </p:txBody>
      </p:sp>
      <p:sp>
        <p:nvSpPr>
          <p:cNvPr id="134" name="PlaceHolder 1"/>
          <p:cNvSpPr>
            <a:spLocks noGrp="1"/>
          </p:cNvSpPr>
          <p:nvPr>
            <p:ph type="title"/>
          </p:nvPr>
        </p:nvSpPr>
        <p:spPr>
          <a:xfrm>
            <a:off x="727200" y="25920"/>
            <a:ext cx="10777320" cy="1325160"/>
          </a:xfrm>
          <a:prstGeom prst="rect">
            <a:avLst/>
          </a:prstGeom>
          <a:noFill/>
          <a:ln w="0">
            <a:noFill/>
          </a:ln>
        </p:spPr>
        <p:txBody>
          <a:bodyPr lIns="91440" tIns="45720" rIns="91440" bIns="45720" anchor="ctr">
            <a:normAutofit fontScale="90000"/>
          </a:bodyPr>
          <a:lstStyle/>
          <a:p>
            <a:pPr indent="0" algn="ctr" defTabSz="914400">
              <a:lnSpc>
                <a:spcPct val="90000"/>
              </a:lnSpc>
              <a:buNone/>
            </a:pPr>
            <a:r>
              <a:rPr lang="it-IT" sz="4800" b="0" u="none" strike="noStrike">
                <a:solidFill>
                  <a:schemeClr val="dk1"/>
                </a:solidFill>
                <a:effectLst/>
                <a:uFillTx/>
                <a:latin typeface="Times New Roman"/>
              </a:rPr>
              <a:t>LE PAROLE CHE PIÙ MI HANNO COLPITO</a:t>
            </a:r>
            <a:endParaRPr lang="it-IT" sz="4800" b="0" u="none" strike="noStrike">
              <a:solidFill>
                <a:schemeClr val="dk1"/>
              </a:solidFill>
              <a:effectLst/>
              <a:uFillTx/>
              <a:latin typeface="Calibri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fade">
                                      <p:cBhvr additive="repl">
                                        <p:cTn id="7" dur="500"/>
                                        <p:tgtEl>
                                          <p:spTgt spid="124"/>
                                        </p:tgtEl>
                                      </p:cBhvr>
                                    </p:animEffect>
                                  </p:childTnLst>
                                </p:cTn>
                              </p:par>
                            </p:childTnLst>
                          </p:cTn>
                        </p:par>
                        <p:par>
                          <p:cTn id="8" fill="hold">
                            <p:stCondLst>
                              <p:cond delay="500"/>
                            </p:stCondLst>
                            <p:childTnLst>
                              <p:par>
                                <p:cTn id="9" presetID="10" presetClass="entr"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additive="repl">
                                        <p:cTn id="11" dur="500"/>
                                        <p:tgtEl>
                                          <p:spTgt spid="125"/>
                                        </p:tgtEl>
                                      </p:cBhvr>
                                    </p:animEffect>
                                  </p:childTnLst>
                                </p:cTn>
                              </p:par>
                            </p:childTnLst>
                          </p:cTn>
                        </p:par>
                        <p:par>
                          <p:cTn id="12" fill="hold">
                            <p:stCondLst>
                              <p:cond delay="1000"/>
                            </p:stCondLst>
                            <p:childTnLst>
                              <p:par>
                                <p:cTn id="13" presetID="10" presetClass="entr"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fade">
                                      <p:cBhvr additive="repl">
                                        <p:cTn id="15" dur="500"/>
                                        <p:tgtEl>
                                          <p:spTgt spid="128"/>
                                        </p:tgtEl>
                                      </p:cBhvr>
                                    </p:animEffect>
                                  </p:childTnLst>
                                </p:cTn>
                              </p:par>
                            </p:childTnLst>
                          </p:cTn>
                        </p:par>
                        <p:par>
                          <p:cTn id="16" fill="hold">
                            <p:stCondLst>
                              <p:cond delay="1500"/>
                            </p:stCondLst>
                            <p:childTnLst>
                              <p:par>
                                <p:cTn id="17" presetID="10" presetClass="entr" fill="hold" nodeType="afterEffect">
                                  <p:stCondLst>
                                    <p:cond delay="0"/>
                                  </p:stCondLst>
                                  <p:childTnLst>
                                    <p:set>
                                      <p:cBhvr>
                                        <p:cTn id="18" dur="1" fill="hold">
                                          <p:stCondLst>
                                            <p:cond delay="0"/>
                                          </p:stCondLst>
                                        </p:cTn>
                                        <p:tgtEl>
                                          <p:spTgt spid="126"/>
                                        </p:tgtEl>
                                        <p:attrNameLst>
                                          <p:attrName>style.visibility</p:attrName>
                                        </p:attrNameLst>
                                      </p:cBhvr>
                                      <p:to>
                                        <p:strVal val="visible"/>
                                      </p:to>
                                    </p:set>
                                    <p:animEffect transition="in" filter="fade">
                                      <p:cBhvr additive="repl">
                                        <p:cTn id="19" dur="500"/>
                                        <p:tgtEl>
                                          <p:spTgt spid="126"/>
                                        </p:tgtEl>
                                      </p:cBhvr>
                                    </p:animEffect>
                                  </p:childTnLst>
                                </p:cTn>
                              </p:par>
                            </p:childTnLst>
                          </p:cTn>
                        </p:par>
                        <p:par>
                          <p:cTn id="20" fill="hold">
                            <p:stCondLst>
                              <p:cond delay="2000"/>
                            </p:stCondLst>
                            <p:childTnLst>
                              <p:par>
                                <p:cTn id="21" presetID="10" presetClass="entr" fill="hold" nodeType="after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additive="repl">
                                        <p:cTn id="23" dur="500"/>
                                        <p:tgtEl>
                                          <p:spTgt spid="131"/>
                                        </p:tgtEl>
                                      </p:cBhvr>
                                    </p:animEffect>
                                  </p:childTnLst>
                                </p:cTn>
                              </p:par>
                            </p:childTnLst>
                          </p:cTn>
                        </p:par>
                        <p:par>
                          <p:cTn id="24" fill="hold">
                            <p:stCondLst>
                              <p:cond delay="2500"/>
                            </p:stCondLst>
                            <p:childTnLst>
                              <p:par>
                                <p:cTn id="25" presetID="10" presetClass="entr" fill="hold" nodeType="afterEffect">
                                  <p:stCondLst>
                                    <p:cond delay="0"/>
                                  </p:stCondLst>
                                  <p:childTnLst>
                                    <p:set>
                                      <p:cBhvr>
                                        <p:cTn id="26" dur="1" fill="hold">
                                          <p:stCondLst>
                                            <p:cond delay="0"/>
                                          </p:stCondLst>
                                        </p:cTn>
                                        <p:tgtEl>
                                          <p:spTgt spid="127"/>
                                        </p:tgtEl>
                                        <p:attrNameLst>
                                          <p:attrName>style.visibility</p:attrName>
                                        </p:attrNameLst>
                                      </p:cBhvr>
                                      <p:to>
                                        <p:strVal val="visible"/>
                                      </p:to>
                                    </p:set>
                                    <p:animEffect transition="in" filter="fade">
                                      <p:cBhvr additive="repl">
                                        <p:cTn id="27" dur="500"/>
                                        <p:tgtEl>
                                          <p:spTgt spid="127"/>
                                        </p:tgtEl>
                                      </p:cBhvr>
                                    </p:animEffect>
                                  </p:childTnLst>
                                </p:cTn>
                              </p:par>
                            </p:childTnLst>
                          </p:cTn>
                        </p:par>
                        <p:par>
                          <p:cTn id="28" fill="hold">
                            <p:stCondLst>
                              <p:cond delay="3000"/>
                            </p:stCondLst>
                            <p:childTnLst>
                              <p:par>
                                <p:cTn id="29" presetID="10" presetClass="entr" fill="hold" nodeType="afterEffect">
                                  <p:stCondLst>
                                    <p:cond delay="0"/>
                                  </p:stCondLst>
                                  <p:childTnLst>
                                    <p:set>
                                      <p:cBhvr>
                                        <p:cTn id="30" dur="1" fill="hold">
                                          <p:stCondLst>
                                            <p:cond delay="0"/>
                                          </p:stCondLst>
                                        </p:cTn>
                                        <p:tgtEl>
                                          <p:spTgt spid="130"/>
                                        </p:tgtEl>
                                        <p:attrNameLst>
                                          <p:attrName>style.visibility</p:attrName>
                                        </p:attrNameLst>
                                      </p:cBhvr>
                                      <p:to>
                                        <p:strVal val="visible"/>
                                      </p:to>
                                    </p:set>
                                    <p:animEffect transition="in" filter="fade">
                                      <p:cBhvr additive="repl">
                                        <p:cTn id="31" dur="500"/>
                                        <p:tgtEl>
                                          <p:spTgt spid="130"/>
                                        </p:tgtEl>
                                      </p:cBhvr>
                                    </p:animEffect>
                                  </p:childTnLst>
                                </p:cTn>
                              </p:par>
                            </p:childTnLst>
                          </p:cTn>
                        </p:par>
                        <p:par>
                          <p:cTn id="32" fill="hold">
                            <p:stCondLst>
                              <p:cond delay="3500"/>
                            </p:stCondLst>
                            <p:childTnLst>
                              <p:par>
                                <p:cTn id="33" presetID="10" presetClass="entr" fill="hold" nodeType="afterEffect">
                                  <p:stCondLst>
                                    <p:cond delay="0"/>
                                  </p:stCondLst>
                                  <p:childTnLst>
                                    <p:set>
                                      <p:cBhvr>
                                        <p:cTn id="34" dur="1" fill="hold">
                                          <p:stCondLst>
                                            <p:cond delay="0"/>
                                          </p:stCondLst>
                                        </p:cTn>
                                        <p:tgtEl>
                                          <p:spTgt spid="129"/>
                                        </p:tgtEl>
                                        <p:attrNameLst>
                                          <p:attrName>style.visibility</p:attrName>
                                        </p:attrNameLst>
                                      </p:cBhvr>
                                      <p:to>
                                        <p:strVal val="visible"/>
                                      </p:to>
                                    </p:set>
                                    <p:animEffect transition="in" filter="fade">
                                      <p:cBhvr additive="repl">
                                        <p:cTn id="35" dur="500"/>
                                        <p:tgtEl>
                                          <p:spTgt spid="129"/>
                                        </p:tgtEl>
                                      </p:cBhvr>
                                    </p:animEffect>
                                  </p:childTnLst>
                                </p:cTn>
                              </p:par>
                            </p:childTnLst>
                          </p:cTn>
                        </p:par>
                        <p:par>
                          <p:cTn id="36" fill="hold">
                            <p:stCondLst>
                              <p:cond delay="4000"/>
                            </p:stCondLst>
                            <p:childTnLst>
                              <p:par>
                                <p:cTn id="37" presetID="10" presetClass="entr" fill="hold" nodeType="after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additive="repl">
                                        <p:cTn id="39" dur="500"/>
                                        <p:tgtEl>
                                          <p:spTgt spid="132"/>
                                        </p:tgtEl>
                                      </p:cBhvr>
                                    </p:animEffect>
                                  </p:childTnLst>
                                </p:cTn>
                              </p:par>
                            </p:childTnLst>
                          </p:cTn>
                        </p:par>
                        <p:par>
                          <p:cTn id="40" fill="hold">
                            <p:stCondLst>
                              <p:cond delay="4500"/>
                            </p:stCondLst>
                            <p:childTnLst>
                              <p:par>
                                <p:cTn id="41" presetID="10" presetClass="entr" fill="hold" nodeType="afterEffect">
                                  <p:stCondLst>
                                    <p:cond delay="0"/>
                                  </p:stCondLst>
                                  <p:childTnLst>
                                    <p:set>
                                      <p:cBhvr>
                                        <p:cTn id="42" dur="1" fill="hold">
                                          <p:stCondLst>
                                            <p:cond delay="0"/>
                                          </p:stCondLst>
                                        </p:cTn>
                                        <p:tgtEl>
                                          <p:spTgt spid="133"/>
                                        </p:tgtEl>
                                        <p:attrNameLst>
                                          <p:attrName>style.visibility</p:attrName>
                                        </p:attrNameLst>
                                      </p:cBhvr>
                                      <p:to>
                                        <p:strVal val="visible"/>
                                      </p:to>
                                    </p:set>
                                    <p:animEffect transition="in" filter="fade">
                                      <p:cBhvr additive="repl">
                                        <p:cTn id="43"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algn="ctr" defTabSz="914400">
              <a:lnSpc>
                <a:spcPct val="90000"/>
              </a:lnSpc>
              <a:buNone/>
            </a:pPr>
            <a:r>
              <a:rPr lang="it-IT" sz="4400" b="0" u="none" strike="noStrike">
                <a:solidFill>
                  <a:schemeClr val="dk1"/>
                </a:solidFill>
                <a:effectLst/>
                <a:uFillTx/>
                <a:latin typeface="Times New Roman"/>
              </a:rPr>
              <a:t>TAKE-HOME MESSAGE </a:t>
            </a:r>
            <a:endParaRPr lang="it-IT" sz="4400" b="0" u="none" strike="noStrike">
              <a:solidFill>
                <a:schemeClr val="dk1"/>
              </a:solidFill>
              <a:effectLst/>
              <a:uFillTx/>
              <a:latin typeface="Calibri Light"/>
            </a:endParaRPr>
          </a:p>
        </p:txBody>
      </p:sp>
      <p:grpSp>
        <p:nvGrpSpPr>
          <p:cNvPr id="136" name="Segnaposto contenuto 5"/>
          <p:cNvGrpSpPr/>
          <p:nvPr/>
        </p:nvGrpSpPr>
        <p:grpSpPr>
          <a:xfrm>
            <a:off x="1019160" y="1690560"/>
            <a:ext cx="10515240" cy="4351320"/>
            <a:chOff x="1019160" y="1690560"/>
            <a:chExt cx="10515240" cy="4351320"/>
          </a:xfrm>
        </p:grpSpPr>
        <p:sp>
          <p:nvSpPr>
            <p:cNvPr id="137" name="Rettangolo 136"/>
            <p:cNvSpPr/>
            <p:nvPr/>
          </p:nvSpPr>
          <p:spPr>
            <a:xfrm>
              <a:off x="1019160" y="1690560"/>
              <a:ext cx="10515240" cy="4350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38" name="Ovale 137"/>
            <p:cNvSpPr/>
            <p:nvPr/>
          </p:nvSpPr>
          <p:spPr>
            <a:xfrm>
              <a:off x="1233360" y="1920960"/>
              <a:ext cx="2771640" cy="2771640"/>
            </a:xfrm>
            <a:prstGeom prst="ellipse">
              <a:avLst/>
            </a:prstGeom>
            <a:blipFill rotWithShape="0">
              <a:blip r:embed="rId3"/>
              <a:srcRect/>
              <a:stretch/>
            </a:blipFill>
            <a:ln w="38100">
              <a:solidFill>
                <a:srgbClr val="A3B037"/>
              </a:solid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39" name="Rettangolo 138"/>
            <p:cNvSpPr/>
            <p:nvPr/>
          </p:nvSpPr>
          <p:spPr>
            <a:xfrm>
              <a:off x="1141920" y="5047920"/>
              <a:ext cx="2992320" cy="993960"/>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800280">
                <a:lnSpc>
                  <a:spcPct val="90000"/>
                </a:lnSpc>
                <a:spcAft>
                  <a:spcPts val="629"/>
                </a:spcAft>
                <a:tabLst>
                  <a:tab pos="0" algn="l"/>
                </a:tabLst>
              </a:pPr>
              <a:r>
                <a:rPr lang="it-IT" sz="1800" b="1" u="none" strike="noStrike">
                  <a:solidFill>
                    <a:srgbClr val="000000"/>
                  </a:solidFill>
                  <a:effectLst/>
                  <a:uFillTx/>
                  <a:latin typeface="Times New Roman"/>
                </a:rPr>
                <a:t>Confrontarsi con la complessità del paziente Bariatrico </a:t>
              </a:r>
              <a:endParaRPr lang="it-IT" sz="1800" b="0" u="none" strike="noStrike">
                <a:solidFill>
                  <a:srgbClr val="000000"/>
                </a:solidFill>
                <a:effectLst/>
                <a:uFillTx/>
                <a:latin typeface="Arial"/>
              </a:endParaRPr>
            </a:p>
          </p:txBody>
        </p:sp>
        <p:sp>
          <p:nvSpPr>
            <p:cNvPr id="140" name="Rettangolo 139"/>
            <p:cNvSpPr/>
            <p:nvPr/>
          </p:nvSpPr>
          <p:spPr>
            <a:xfrm>
              <a:off x="1123200" y="5541840"/>
              <a:ext cx="2992320" cy="26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41" name="Ovale 140"/>
            <p:cNvSpPr/>
            <p:nvPr/>
          </p:nvSpPr>
          <p:spPr>
            <a:xfrm>
              <a:off x="4955040" y="2048040"/>
              <a:ext cx="2771640" cy="2771640"/>
            </a:xfrm>
            <a:prstGeom prst="ellipse">
              <a:avLst/>
            </a:prstGeom>
            <a:blipFill rotWithShape="0">
              <a:blip r:embed="rId4"/>
              <a:srcRect/>
              <a:stretch/>
            </a:blipFill>
            <a:ln w="38100">
              <a:solidFill>
                <a:srgbClr val="FFC000">
                  <a:lumMod val="60000"/>
                  <a:lumOff val="40000"/>
                </a:srgbClr>
              </a:solid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42" name="Rettangolo 141"/>
            <p:cNvSpPr/>
            <p:nvPr/>
          </p:nvSpPr>
          <p:spPr>
            <a:xfrm>
              <a:off x="4283640" y="5128200"/>
              <a:ext cx="3925080" cy="465480"/>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800280">
                <a:lnSpc>
                  <a:spcPct val="90000"/>
                </a:lnSpc>
                <a:spcAft>
                  <a:spcPts val="629"/>
                </a:spcAft>
                <a:tabLst>
                  <a:tab pos="0" algn="l"/>
                </a:tabLst>
              </a:pPr>
              <a:r>
                <a:rPr lang="it-IT" sz="1800" b="1" u="none" strike="noStrike">
                  <a:solidFill>
                    <a:srgbClr val="000000"/>
                  </a:solidFill>
                  <a:effectLst/>
                  <a:uFillTx/>
                  <a:latin typeface="Times New Roman"/>
                </a:rPr>
                <a:t>Comprendere il ruolo del dietista nell’equipe multidisciplinare</a:t>
              </a:r>
              <a:endParaRPr lang="it-IT" sz="1800" b="0" u="none" strike="noStrike">
                <a:solidFill>
                  <a:srgbClr val="000000"/>
                </a:solidFill>
                <a:effectLst/>
                <a:uFillTx/>
                <a:latin typeface="Arial"/>
              </a:endParaRPr>
            </a:p>
          </p:txBody>
        </p:sp>
        <p:sp>
          <p:nvSpPr>
            <p:cNvPr id="143" name="Rettangolo 142"/>
            <p:cNvSpPr/>
            <p:nvPr/>
          </p:nvSpPr>
          <p:spPr>
            <a:xfrm>
              <a:off x="4780800" y="5430600"/>
              <a:ext cx="2992320" cy="26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44" name="Ovale 143"/>
            <p:cNvSpPr/>
            <p:nvPr/>
          </p:nvSpPr>
          <p:spPr>
            <a:xfrm>
              <a:off x="8581680" y="2063160"/>
              <a:ext cx="2771640" cy="2771640"/>
            </a:xfrm>
            <a:prstGeom prst="ellipse">
              <a:avLst/>
            </a:prstGeom>
            <a:blipFill rotWithShape="0">
              <a:blip r:embed="rId5"/>
              <a:srcRect/>
              <a:stretch/>
            </a:blipFill>
            <a:ln w="38100">
              <a:solidFill>
                <a:srgbClr val="4472C4">
                  <a:lumMod val="60000"/>
                  <a:lumOff val="40000"/>
                </a:srgbClr>
              </a:solidFill>
            </a:ln>
          </p:spPr>
          <p:style>
            <a:lnRef idx="2">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45" name="Rettangolo 144"/>
            <p:cNvSpPr/>
            <p:nvPr/>
          </p:nvSpPr>
          <p:spPr>
            <a:xfrm>
              <a:off x="8363520" y="5086080"/>
              <a:ext cx="3080880" cy="688320"/>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1440" anchor="t">
              <a:noAutofit/>
            </a:bodyPr>
            <a:lstStyle/>
            <a:p>
              <a:pPr algn="ctr" defTabSz="800280">
                <a:lnSpc>
                  <a:spcPct val="90000"/>
                </a:lnSpc>
                <a:spcAft>
                  <a:spcPts val="629"/>
                </a:spcAft>
                <a:tabLst>
                  <a:tab pos="0" algn="l"/>
                </a:tabLst>
              </a:pPr>
              <a:r>
                <a:rPr lang="it-IT" sz="1800" b="1" u="none" strike="noStrike">
                  <a:solidFill>
                    <a:srgbClr val="000000"/>
                  </a:solidFill>
                  <a:effectLst/>
                  <a:uFillTx/>
                  <a:latin typeface="Times New Roman"/>
                </a:rPr>
                <a:t>Sviluppare competenze cliniche e relazionali attraverso l’esperienza sul campo</a:t>
              </a:r>
              <a:endParaRPr lang="it-IT" sz="1800" b="0" u="none" strike="noStrike">
                <a:solidFill>
                  <a:srgbClr val="000000"/>
                </a:solidFill>
                <a:effectLst/>
                <a:uFillTx/>
                <a:latin typeface="Arial"/>
              </a:endParaRPr>
            </a:p>
          </p:txBody>
        </p:sp>
        <p:sp>
          <p:nvSpPr>
            <p:cNvPr id="146" name="Rettangolo 145"/>
            <p:cNvSpPr/>
            <p:nvPr/>
          </p:nvSpPr>
          <p:spPr>
            <a:xfrm>
              <a:off x="8438040" y="5541840"/>
              <a:ext cx="2992320" cy="26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grpSp>
      <p:sp>
        <p:nvSpPr>
          <p:cNvPr id="147" name="Rettangolo 2"/>
          <p:cNvSpPr/>
          <p:nvPr/>
        </p:nvSpPr>
        <p:spPr>
          <a:xfrm>
            <a:off x="9933120" y="4471920"/>
            <a:ext cx="225000" cy="275040"/>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it-IT" sz="18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Immagine 32"/>
          <p:cNvSpPr/>
          <p:nvPr/>
        </p:nvSpPr>
        <p:spPr>
          <a:xfrm>
            <a:off x="10330560" y="2516040"/>
            <a:ext cx="1620360" cy="2160360"/>
          </a:xfrm>
          <a:prstGeom prst="cloud">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49" name="Immagine 7"/>
          <p:cNvSpPr/>
          <p:nvPr/>
        </p:nvSpPr>
        <p:spPr>
          <a:xfrm>
            <a:off x="4325400" y="138600"/>
            <a:ext cx="2704320" cy="2136600"/>
          </a:xfrm>
          <a:prstGeom prst="cloud">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0" name="Immagine 36"/>
          <p:cNvSpPr/>
          <p:nvPr/>
        </p:nvSpPr>
        <p:spPr>
          <a:xfrm>
            <a:off x="119880" y="2239200"/>
            <a:ext cx="1780920" cy="2160360"/>
          </a:xfrm>
          <a:prstGeom prst="cloud">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1" name="Immagine 22"/>
          <p:cNvSpPr/>
          <p:nvPr/>
        </p:nvSpPr>
        <p:spPr>
          <a:xfrm>
            <a:off x="231120" y="174600"/>
            <a:ext cx="2752920" cy="2064600"/>
          </a:xfrm>
          <a:prstGeom prst="cloud">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2" name="Immagine 28"/>
          <p:cNvSpPr/>
          <p:nvPr/>
        </p:nvSpPr>
        <p:spPr>
          <a:xfrm>
            <a:off x="6784200" y="137880"/>
            <a:ext cx="1780920" cy="2374560"/>
          </a:xfrm>
          <a:prstGeom prst="cloud">
            <a:avLst/>
          </a:prstGeom>
          <a:blipFill rotWithShape="0">
            <a:blip r:embed="rId7"/>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3" name="Immagine 10"/>
          <p:cNvSpPr/>
          <p:nvPr/>
        </p:nvSpPr>
        <p:spPr>
          <a:xfrm>
            <a:off x="8410320" y="4589280"/>
            <a:ext cx="3540600" cy="2176200"/>
          </a:xfrm>
          <a:prstGeom prst="cloud">
            <a:avLst/>
          </a:prstGeom>
          <a:blipFill rotWithShape="0">
            <a:blip r:embed="rId8"/>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4" name="Immagine 30"/>
          <p:cNvSpPr/>
          <p:nvPr/>
        </p:nvSpPr>
        <p:spPr>
          <a:xfrm>
            <a:off x="5587920" y="4794480"/>
            <a:ext cx="2842560" cy="1966320"/>
          </a:xfrm>
          <a:prstGeom prst="cloud">
            <a:avLst/>
          </a:prstGeom>
          <a:blipFill rotWithShape="0">
            <a:blip r:embed="rId9"/>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5" name="Immagine 6"/>
          <p:cNvSpPr/>
          <p:nvPr/>
        </p:nvSpPr>
        <p:spPr>
          <a:xfrm>
            <a:off x="8560080" y="29520"/>
            <a:ext cx="3540600" cy="2655360"/>
          </a:xfrm>
          <a:prstGeom prst="cloud">
            <a:avLst/>
          </a:prstGeom>
          <a:blipFill rotWithShape="0">
            <a:blip r:embed="rId10"/>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6" name="Immagine 18"/>
          <p:cNvSpPr/>
          <p:nvPr/>
        </p:nvSpPr>
        <p:spPr>
          <a:xfrm>
            <a:off x="2861280" y="137880"/>
            <a:ext cx="1973160" cy="2374560"/>
          </a:xfrm>
          <a:prstGeom prst="cloud">
            <a:avLst/>
          </a:prstGeom>
          <a:blipFill rotWithShape="0">
            <a:blip r:embed="rId11"/>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7" name="Immagine 12"/>
          <p:cNvSpPr/>
          <p:nvPr/>
        </p:nvSpPr>
        <p:spPr>
          <a:xfrm>
            <a:off x="3141360" y="4589280"/>
            <a:ext cx="2446560" cy="2193480"/>
          </a:xfrm>
          <a:prstGeom prst="cloud">
            <a:avLst/>
          </a:prstGeom>
          <a:blipFill rotWithShape="0">
            <a:blip r:embed="rId1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8" name="Immagine 4"/>
          <p:cNvSpPr/>
          <p:nvPr/>
        </p:nvSpPr>
        <p:spPr>
          <a:xfrm>
            <a:off x="8280" y="4470120"/>
            <a:ext cx="3093120" cy="2365920"/>
          </a:xfrm>
          <a:prstGeom prst="cloud">
            <a:avLst/>
          </a:prstGeom>
          <a:blipFill rotWithShape="0">
            <a:blip r:embed="rId1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it-IT" sz="1800" b="0" u="none" strike="noStrike">
              <a:solidFill>
                <a:srgbClr val="000000"/>
              </a:solidFill>
              <a:effectLst/>
              <a:uFillTx/>
              <a:latin typeface="Arial"/>
            </a:endParaRPr>
          </a:p>
        </p:txBody>
      </p:sp>
      <p:sp>
        <p:nvSpPr>
          <p:cNvPr id="159" name="PlaceHolder 1"/>
          <p:cNvSpPr>
            <a:spLocks noGrp="1"/>
          </p:cNvSpPr>
          <p:nvPr>
            <p:ph type="title"/>
          </p:nvPr>
        </p:nvSpPr>
        <p:spPr>
          <a:xfrm>
            <a:off x="1817640" y="2000520"/>
            <a:ext cx="8819280" cy="2793600"/>
          </a:xfrm>
          <a:prstGeom prst="rect">
            <a:avLst/>
          </a:prstGeom>
          <a:solidFill>
            <a:schemeClr val="lt1"/>
          </a:solidFill>
          <a:ln w="0">
            <a:noFill/>
          </a:ln>
        </p:spPr>
        <p:txBody>
          <a:bodyPr lIns="91440" tIns="45720" rIns="91440" bIns="45720" anchor="ctr">
            <a:noAutofit/>
          </a:bodyPr>
          <a:lstStyle/>
          <a:p>
            <a:pPr indent="0" algn="ctr" defTabSz="914400">
              <a:lnSpc>
                <a:spcPct val="90000"/>
              </a:lnSpc>
              <a:buNone/>
            </a:pPr>
            <a:r>
              <a:rPr lang="it-IT" sz="4000" b="0" u="none" strike="noStrike">
                <a:solidFill>
                  <a:schemeClr val="dk1"/>
                </a:solidFill>
                <a:effectLst/>
                <a:uFillTx/>
                <a:latin typeface="Times New Roman"/>
              </a:rPr>
              <a:t>GRAZIE</a:t>
            </a:r>
            <a:br>
              <a:rPr sz="4000"/>
            </a:br>
            <a:r>
              <a:rPr lang="it-IT" sz="1100" b="0" u="none" strike="noStrike">
                <a:solidFill>
                  <a:schemeClr val="dk1"/>
                </a:solidFill>
                <a:effectLst/>
                <a:uFillTx/>
                <a:latin typeface="Times New Roman"/>
              </a:rPr>
              <a:t>-</a:t>
            </a:r>
            <a:br>
              <a:rPr sz="4000"/>
            </a:br>
            <a:r>
              <a:rPr lang="it-IT" sz="2000" b="0" u="none" strike="noStrike">
                <a:solidFill>
                  <a:schemeClr val="dk1"/>
                </a:solidFill>
                <a:effectLst/>
                <a:uFillTx/>
                <a:latin typeface="Times New Roman"/>
              </a:rPr>
              <a:t>perché quello che è iniziato come un tirocinio è diventato molto di più di un’esperienza formativa…</a:t>
            </a:r>
            <a:br>
              <a:rPr sz="2000"/>
            </a:br>
            <a:br>
              <a:rPr sz="2000"/>
            </a:br>
            <a:r>
              <a:rPr lang="it-IT" sz="2000" b="0" i="1" u="none" strike="noStrike">
                <a:solidFill>
                  <a:schemeClr val="dk1"/>
                </a:solidFill>
                <a:effectLst/>
                <a:uFillTx/>
                <a:latin typeface="Times New Roman"/>
              </a:rPr>
              <a:t>grazie a tutte le persone che contribuiscono a rendere tutto questo</a:t>
            </a:r>
            <a:r>
              <a:rPr lang="it-IT" sz="2000" b="0" u="none" strike="noStrike">
                <a:solidFill>
                  <a:schemeClr val="dk1"/>
                </a:solidFill>
                <a:effectLst/>
                <a:uFillTx/>
                <a:latin typeface="Times New Roman"/>
              </a:rPr>
              <a:t> </a:t>
            </a:r>
            <a:r>
              <a:rPr lang="it-IT" sz="2000" b="0" i="1" u="none" strike="noStrike">
                <a:solidFill>
                  <a:schemeClr val="dk1"/>
                </a:solidFill>
                <a:effectLst/>
                <a:uFillTx/>
                <a:latin typeface="Times New Roman"/>
              </a:rPr>
              <a:t>così importante per me </a:t>
            </a:r>
            <a:endParaRPr lang="it-IT" sz="2000" b="0" u="none" strike="noStrike">
              <a:solidFill>
                <a:schemeClr val="dk1"/>
              </a:solidFill>
              <a:effectLst/>
              <a:uFillTx/>
              <a:latin typeface="Calibri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theme/theme1.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2085</TotalTime>
  <Words>1058</Words>
  <Application>Microsoft Office PowerPoint</Application>
  <PresentationFormat>Widescreen</PresentationFormat>
  <Paragraphs>90</Paragraphs>
  <Slides>10</Slides>
  <Notes>10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10</vt:i4>
      </vt:variant>
    </vt:vector>
  </HeadingPairs>
  <TitlesOfParts>
    <vt:vector size="18" baseType="lpstr">
      <vt:lpstr>Arial</vt:lpstr>
      <vt:lpstr>Calibri</vt:lpstr>
      <vt:lpstr>Calibri Light</vt:lpstr>
      <vt:lpstr>Lucida Bright</vt:lpstr>
      <vt:lpstr>Symbol</vt:lpstr>
      <vt:lpstr>Times New Roman</vt:lpstr>
      <vt:lpstr>Wingdings</vt:lpstr>
      <vt:lpstr>Tema di Office</vt:lpstr>
      <vt:lpstr>IL VALORE FORMATIVO DEL TIROCINIO PROFESSIONALIZZANTE DEL DIETISTA  NELLA GESTIONE MULTIDISCIPLINARE DEL PAZIENTE BARIATRICO PRESSO IL CENTRO DI ECCELLENZA PINETA GRANDE HOSPITAL </vt:lpstr>
      <vt:lpstr>DOVE TUTTO È INIZIATO</vt:lpstr>
      <vt:lpstr>L’ESAME DI CHIRURGIA METABOLICA </vt:lpstr>
      <vt:lpstr>DALLA PATOLOGIA…</vt:lpstr>
      <vt:lpstr>…ALLA PERSONA</vt:lpstr>
      <vt:lpstr>IL PERCORSO</vt:lpstr>
      <vt:lpstr>LA DIETISTA CHE VORREI DIVENTARE</vt:lpstr>
      <vt:lpstr>LE PAROLE CHE PIÙ MI HANNO COLPITO</vt:lpstr>
      <vt:lpstr>TAKE-HOME MESSAGE </vt:lpstr>
      <vt:lpstr>GRAZIE - perché quello che è iniziato come un tirocinio è diventato molto di più di un’esperienza formativa…  grazie a tutte le persone che contribuiscono a rendere tutto questo così importante per me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antonio ciccone</dc:creator>
  <dc:description/>
  <cp:lastModifiedBy>antonio ciccone</cp:lastModifiedBy>
  <cp:revision>28</cp:revision>
  <dcterms:created xsi:type="dcterms:W3CDTF">2026-09-03T15:25:15Z</dcterms:created>
  <dcterms:modified xsi:type="dcterms:W3CDTF">2026-09-16T10:52:13Z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vt:i4>
  </property>
  <property fmtid="{D5CDD505-2E9C-101B-9397-08002B2CF9AE}" pid="3" name="PresentationFormat">
    <vt:lpwstr>Widescreen</vt:lpwstr>
  </property>
  <property fmtid="{D5CDD505-2E9C-101B-9397-08002B2CF9AE}" pid="4" name="Slides">
    <vt:i4>9</vt:i4>
  </property>
</Properties>
</file>